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9" r:id="rId3"/>
    <p:sldId id="265" r:id="rId4"/>
    <p:sldId id="260" r:id="rId5"/>
    <p:sldId id="261" r:id="rId6"/>
    <p:sldId id="262" r:id="rId7"/>
    <p:sldId id="264" r:id="rId8"/>
    <p:sldId id="263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74"/>
    <a:srgbClr val="173A8D"/>
    <a:srgbClr val="D6DEEA"/>
    <a:srgbClr val="FFFFFF"/>
    <a:srgbClr val="385592"/>
    <a:srgbClr val="9F9289"/>
    <a:srgbClr val="E2DEDB"/>
    <a:srgbClr val="F1F1F1"/>
    <a:srgbClr val="3A5896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7958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0" y="4029113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МІС </a:t>
            </a:r>
          </a:p>
          <a:p>
            <a:r>
              <a:rPr lang="uk-UA" sz="4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ЮРИДИЧНИЙ ФАКУЛЬТЕТ</a:t>
            </a:r>
          </a:p>
          <a:p>
            <a:r>
              <a:rPr lang="uk-UA" sz="48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2017</a:t>
            </a:r>
            <a:endParaRPr lang="en-US" sz="48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69" y="1954661"/>
            <a:ext cx="7358528" cy="1047221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ІНФОРМАЦІЯ ПРО ПРОЕКТ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  <p:grpSp>
        <p:nvGrpSpPr>
          <p:cNvPr id="190" name="Group 172"/>
          <p:cNvGrpSpPr>
            <a:grpSpLocks/>
          </p:cNvGrpSpPr>
          <p:nvPr/>
        </p:nvGrpSpPr>
        <p:grpSpPr bwMode="auto">
          <a:xfrm>
            <a:off x="1295615" y="3089439"/>
            <a:ext cx="6723732" cy="3193795"/>
            <a:chOff x="1209" y="3198"/>
            <a:chExt cx="3389" cy="323"/>
          </a:xfrm>
        </p:grpSpPr>
        <p:sp>
          <p:nvSpPr>
            <p:cNvPr id="191" name="AutoShape 118"/>
            <p:cNvSpPr>
              <a:spLocks noChangeArrowheads="1"/>
            </p:cNvSpPr>
            <p:nvPr/>
          </p:nvSpPr>
          <p:spPr bwMode="gray">
            <a:xfrm>
              <a:off x="1209" y="319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AutoShape 119"/>
            <p:cNvSpPr>
              <a:spLocks noChangeArrowheads="1"/>
            </p:cNvSpPr>
            <p:nvPr/>
          </p:nvSpPr>
          <p:spPr bwMode="gray">
            <a:xfrm>
              <a:off x="1238" y="343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FC0F2"/>
                </a:gs>
                <a:gs pos="100000">
                  <a:srgbClr val="CFC0F2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Text Box 121"/>
            <p:cNvSpPr txBox="1">
              <a:spLocks noChangeArrowheads="1"/>
            </p:cNvSpPr>
            <p:nvPr/>
          </p:nvSpPr>
          <p:spPr bwMode="gray">
            <a:xfrm>
              <a:off x="1286" y="3213"/>
              <a:ext cx="331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uk-UA" sz="20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Проведення конкурсу «МІС ЮРИДИЧНИЙ ФАКУЛЬТЕТ 2017» з нагоди відзначення Дня юриста, за підтримки Міністерства юстиції України. Фінал заходу запланований на 7 жовтня 2017 року. До участі запрошуються студентки юридичних факультетів вищих навчальних закладів в м. Київ.</a:t>
              </a:r>
              <a:endParaRPr lang="en-US" sz="2000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9612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Constantia" panose="02030602050306030303" pitchFamily="18" charset="0"/>
              </a:rPr>
              <a:t>СПИСОК ВУЗІВ, СТУДЕНТКИ </a:t>
            </a:r>
          </a:p>
          <a:p>
            <a:pPr algn="ctr"/>
            <a:r>
              <a:rPr lang="uk-UA" sz="4000" dirty="0" smtClean="0">
                <a:latin typeface="Constantia" panose="02030602050306030303" pitchFamily="18" charset="0"/>
              </a:rPr>
              <a:t>ЯКИХ ЗАПРОШУЮТЬСЯ ДО УЧАСТІ У КОНКУРСІ</a:t>
            </a:r>
            <a:endParaRPr lang="uk-UA" sz="4000" dirty="0">
              <a:latin typeface="Constantia" panose="02030602050306030303" pitchFamily="18" charset="0"/>
            </a:endParaRPr>
          </a:p>
        </p:txBody>
      </p:sp>
      <p:sp>
        <p:nvSpPr>
          <p:cNvPr id="8" name="Text Box 97"/>
          <p:cNvSpPr txBox="1">
            <a:spLocks noChangeArrowheads="1"/>
          </p:cNvSpPr>
          <p:nvPr/>
        </p:nvSpPr>
        <p:spPr bwMode="gray">
          <a:xfrm>
            <a:off x="248438" y="3204491"/>
            <a:ext cx="394551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1. КПІ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2. КИЄВО-МОГИЛЯНСЬКА АКАДЕМІЯ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3. УНІВЕРСИТЕТ ІМ. ТАРАСА ШЕЧЕНКО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4. НАЦІОНАЛЬНА АКАДЕМІЯ ВНУТРІШНІХ СПРАВ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5. УНІВЕРСИТЕТ ДЕРЖАВНОЇ ФІСКАЛЬНОЇ СЛУЖБИ УКРАЇНИ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6. НАЦІОНАЛЬНИЙ АВІАЦІЙНИЙ УНІВЕРСИТЕТ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7. АКАДЕМІЯ АДВОКАТУРИ УКРАЇНИ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8. КНЕУ ІМ. ВАДИМА ГЕТЬМАНА 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9. НАЦІОНАЛЬНИЙ ТРАНСПОРТНИЙ УНІВЕРСИТЕТ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10. КИЇВСЬКИЙ УНІВЕРСИТЕТ ІМЕНІ БОРИСА ГРІНЧЕНКА</a:t>
            </a:r>
          </a:p>
          <a:p>
            <a:endParaRPr lang="en-US" sz="14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Text Box 97"/>
          <p:cNvSpPr txBox="1">
            <a:spLocks noChangeArrowheads="1"/>
          </p:cNvSpPr>
          <p:nvPr/>
        </p:nvSpPr>
        <p:spPr bwMode="gray">
          <a:xfrm>
            <a:off x="4572529" y="3204491"/>
            <a:ext cx="444084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11. КИЇВСЬКИЙ НАЦІОНАЛЬНИЙ УНІВЕРСИТЕТ ТЕХНОЛОГІЙ ТА ДИЗАЙНУ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12. КИЇВСЬКА ДЕРЖАВНА АКАДЕМІЯ ВОДНОГО ТРАНСПОРТУ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13. ВІДКРИТИЙ МІЖНАРОДНИЙ УНІВЕРСИТЕТ РОЗВИТКУ ЛЮДИНИ «УКРАЇНА»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14. ЕВРОПЕЙСЬКИЙ УНІВЕРСИТЕТ 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15. КИЇВСЬКИЙ</a:t>
            </a:r>
            <a:r>
              <a:rPr lang="uk-UA" sz="14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МІЖНАРОДНИЙ УНІВЕРСИТЕТ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16. КИЇВСЬКИЙ УНІВЕРСИТЕТ ПРАВА</a:t>
            </a:r>
            <a:r>
              <a:rPr lang="uk-UA" sz="14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НАН УКРАЇНИ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17. УНІВЕРСИТЕТ «КРОК»</a:t>
            </a:r>
          </a:p>
          <a:p>
            <a:r>
              <a:rPr lang="uk-UA" sz="14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18. МІЖНАРОДНИЙ НАУКОВО-ТЕХНІЧНИЙ УНІВЕРСИТЕТ</a:t>
            </a:r>
          </a:p>
          <a:p>
            <a:endParaRPr lang="uk-UA" sz="1400" dirty="0" smtClean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08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199985" y="3387261"/>
            <a:ext cx="8525348" cy="673076"/>
            <a:chOff x="1200" y="1352"/>
            <a:chExt cx="3360" cy="323"/>
          </a:xfrm>
        </p:grpSpPr>
        <p:sp>
          <p:nvSpPr>
            <p:cNvPr id="3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116"/>
            <p:cNvSpPr txBox="1">
              <a:spLocks noChangeArrowheads="1"/>
            </p:cNvSpPr>
            <p:nvPr/>
          </p:nvSpPr>
          <p:spPr bwMode="gray">
            <a:xfrm>
              <a:off x="1222" y="1358"/>
              <a:ext cx="333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В період з 1 по 10 вересня ВНЗ мають подати по 2</a:t>
              </a:r>
              <a:r>
                <a:rPr lang="en-US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5</a:t>
              </a:r>
              <a:r>
                <a:rPr lang="uk-UA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 конкурсанток для участі в он-лайн голосуванні  «Міс Юридичний </a:t>
              </a:r>
              <a:r>
                <a:rPr lang="uk-UA" sz="1600" dirty="0">
                  <a:solidFill>
                    <a:srgbClr val="000000"/>
                  </a:solidFill>
                  <a:latin typeface="Constantia" panose="02030602050306030303" pitchFamily="18" charset="0"/>
                </a:rPr>
                <a:t>Ф</a:t>
              </a:r>
              <a:r>
                <a:rPr lang="uk-UA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акультет 2017»</a:t>
              </a:r>
              <a:endParaRPr lang="en-US" sz="1600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21" name="Group 173"/>
          <p:cNvGrpSpPr>
            <a:grpSpLocks/>
          </p:cNvGrpSpPr>
          <p:nvPr/>
        </p:nvGrpSpPr>
        <p:grpSpPr bwMode="auto">
          <a:xfrm>
            <a:off x="199985" y="4167062"/>
            <a:ext cx="8525348" cy="723080"/>
            <a:chOff x="1200" y="1808"/>
            <a:chExt cx="3360" cy="323"/>
          </a:xfrm>
        </p:grpSpPr>
        <p:grpSp>
          <p:nvGrpSpPr>
            <p:cNvPr id="22" name="Group 129"/>
            <p:cNvGrpSpPr>
              <a:grpSpLocks/>
            </p:cNvGrpSpPr>
            <p:nvPr/>
          </p:nvGrpSpPr>
          <p:grpSpPr bwMode="auto">
            <a:xfrm>
              <a:off x="1452" y="1808"/>
              <a:ext cx="302" cy="294"/>
              <a:chOff x="1311" y="597"/>
              <a:chExt cx="600" cy="589"/>
            </a:xfrm>
          </p:grpSpPr>
          <p:sp>
            <p:nvSpPr>
              <p:cNvPr id="38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9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3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4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139"/>
            <p:cNvSpPr>
              <a:spLocks noChangeArrowheads="1"/>
            </p:cNvSpPr>
            <p:nvPr/>
          </p:nvSpPr>
          <p:spPr bwMode="gray">
            <a:xfrm>
              <a:off x="1229" y="181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0"/>
            <p:cNvSpPr txBox="1">
              <a:spLocks noChangeArrowheads="1"/>
            </p:cNvSpPr>
            <p:nvPr/>
          </p:nvSpPr>
          <p:spPr bwMode="gray">
            <a:xfrm>
              <a:off x="1222" y="1822"/>
              <a:ext cx="331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З 11 по 25 вересня на сайті </a:t>
              </a:r>
              <a:r>
                <a:rPr lang="en-US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INRATING </a:t>
              </a:r>
              <a:r>
                <a:rPr lang="uk-UA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буде проходити он-лайн голосування за вибір Міс ВНЗ, яка візьме участь у фіналі конкурсу</a:t>
              </a:r>
              <a:endParaRPr lang="en-US" sz="1600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40" name="Group 174"/>
          <p:cNvGrpSpPr>
            <a:grpSpLocks/>
          </p:cNvGrpSpPr>
          <p:nvPr/>
        </p:nvGrpSpPr>
        <p:grpSpPr bwMode="auto">
          <a:xfrm>
            <a:off x="199985" y="5003074"/>
            <a:ext cx="8525348" cy="633706"/>
            <a:chOff x="1209" y="2280"/>
            <a:chExt cx="3360" cy="323"/>
          </a:xfrm>
        </p:grpSpPr>
        <p:sp>
          <p:nvSpPr>
            <p:cNvPr id="41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97"/>
            <p:cNvSpPr txBox="1">
              <a:spLocks noChangeArrowheads="1"/>
            </p:cNvSpPr>
            <p:nvPr/>
          </p:nvSpPr>
          <p:spPr bwMode="gray">
            <a:xfrm>
              <a:off x="1238" y="2318"/>
              <a:ext cx="33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Кожен зареєстрований користувач зможе віддати лише один голос за учасницю </a:t>
              </a:r>
              <a:endParaRPr lang="en-US" sz="1600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52" name="Group 171"/>
          <p:cNvGrpSpPr>
            <a:grpSpLocks/>
          </p:cNvGrpSpPr>
          <p:nvPr/>
        </p:nvGrpSpPr>
        <p:grpSpPr bwMode="auto">
          <a:xfrm>
            <a:off x="199985" y="5715673"/>
            <a:ext cx="8525348" cy="782509"/>
            <a:chOff x="1200" y="2739"/>
            <a:chExt cx="3360" cy="331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gray">
            <a:xfrm>
              <a:off x="1222" y="2739"/>
              <a:ext cx="331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26 вересня на сайті </a:t>
              </a:r>
              <a:r>
                <a:rPr lang="en-US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INRATING </a:t>
              </a:r>
              <a:r>
                <a:rPr lang="ru-RU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буде </a:t>
              </a:r>
              <a:r>
                <a:rPr lang="ru-RU" sz="1600" dirty="0" err="1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обрана</a:t>
              </a:r>
              <a:r>
                <a:rPr lang="ru-RU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 М</a:t>
              </a:r>
              <a:r>
                <a:rPr lang="uk-UA" sz="1600" dirty="0" err="1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іс</a:t>
              </a:r>
              <a:r>
                <a:rPr lang="uk-UA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 від кожного ВНЗ, яка візьме участь у фіналі 7 жовтня</a:t>
              </a:r>
              <a:r>
                <a:rPr lang="uk-UA" sz="1600" dirty="0">
                  <a:solidFill>
                    <a:srgbClr val="000000"/>
                  </a:solidFill>
                  <a:latin typeface="Constantia" panose="02030602050306030303" pitchFamily="18" charset="0"/>
                </a:rPr>
                <a:t>.</a:t>
              </a:r>
              <a:endParaRPr lang="en-US" sz="1600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76" name="Title 1"/>
          <p:cNvSpPr txBox="1">
            <a:spLocks/>
          </p:cNvSpPr>
          <p:nvPr/>
        </p:nvSpPr>
        <p:spPr>
          <a:xfrm>
            <a:off x="754624" y="2269189"/>
            <a:ext cx="7358528" cy="1047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uk-UA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УМОВИ УЧАСТІ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30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954" y="2142309"/>
            <a:ext cx="8234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Constantia" panose="02030602050306030303" pitchFamily="18" charset="0"/>
              </a:rPr>
              <a:t>УМОВИ РЕЄСТРАЦІЇ УЧАСНИЦЬ </a:t>
            </a:r>
            <a:endParaRPr lang="uk-UA" sz="4000" dirty="0">
              <a:latin typeface="Constantia" panose="02030602050306030303" pitchFamily="18" charset="0"/>
            </a:endParaRPr>
          </a:p>
        </p:txBody>
      </p:sp>
      <p:grpSp>
        <p:nvGrpSpPr>
          <p:cNvPr id="3" name="Group 168"/>
          <p:cNvGrpSpPr>
            <a:grpSpLocks/>
          </p:cNvGrpSpPr>
          <p:nvPr/>
        </p:nvGrpSpPr>
        <p:grpSpPr bwMode="auto">
          <a:xfrm>
            <a:off x="323233" y="3001844"/>
            <a:ext cx="8543109" cy="1166948"/>
            <a:chOff x="1200" y="1340"/>
            <a:chExt cx="3367" cy="335"/>
          </a:xfrm>
        </p:grpSpPr>
        <p:sp>
          <p:nvSpPr>
            <p:cNvPr id="4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116"/>
            <p:cNvSpPr txBox="1">
              <a:spLocks noChangeArrowheads="1"/>
            </p:cNvSpPr>
            <p:nvPr/>
          </p:nvSpPr>
          <p:spPr bwMode="gray">
            <a:xfrm>
              <a:off x="1229" y="1340"/>
              <a:ext cx="333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uk-UA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КОЖЕН ВНЗ ОБИРАЄ 2</a:t>
              </a:r>
              <a:r>
                <a:rPr lang="en-US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5</a:t>
              </a:r>
              <a:r>
                <a:rPr lang="uk-UA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 КОНКУРСАНТОК ДЛЯ УЧАСТІ В ОН-ЛАЙН ГОЛОСУВАННІ ТА НАДАЄ ИНФОРМАЦІЮ ПРО ДІВЧАТ АДМІНІСТРАТОРУ САЙТУ </a:t>
              </a:r>
              <a:r>
                <a:rPr lang="en-US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INRATING</a:t>
              </a:r>
              <a:endParaRPr lang="en-US" sz="1600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8" name="Group 173"/>
          <p:cNvGrpSpPr>
            <a:grpSpLocks/>
          </p:cNvGrpSpPr>
          <p:nvPr/>
        </p:nvGrpSpPr>
        <p:grpSpPr bwMode="auto">
          <a:xfrm>
            <a:off x="323233" y="4660420"/>
            <a:ext cx="8525348" cy="2037863"/>
            <a:chOff x="1200" y="1805"/>
            <a:chExt cx="3360" cy="356"/>
          </a:xfrm>
        </p:grpSpPr>
        <p:grpSp>
          <p:nvGrpSpPr>
            <p:cNvPr id="9" name="Group 129"/>
            <p:cNvGrpSpPr>
              <a:grpSpLocks/>
            </p:cNvGrpSpPr>
            <p:nvPr/>
          </p:nvGrpSpPr>
          <p:grpSpPr bwMode="auto">
            <a:xfrm>
              <a:off x="1447" y="1805"/>
              <a:ext cx="317" cy="315"/>
              <a:chOff x="1304" y="591"/>
              <a:chExt cx="631" cy="631"/>
            </a:xfrm>
          </p:grpSpPr>
          <p:sp>
            <p:nvSpPr>
              <p:cNvPr id="17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1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39"/>
            <p:cNvSpPr>
              <a:spLocks noChangeArrowheads="1"/>
            </p:cNvSpPr>
            <p:nvPr/>
          </p:nvSpPr>
          <p:spPr bwMode="gray">
            <a:xfrm>
              <a:off x="1229" y="181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40"/>
            <p:cNvSpPr txBox="1">
              <a:spLocks noChangeArrowheads="1"/>
            </p:cNvSpPr>
            <p:nvPr/>
          </p:nvSpPr>
          <p:spPr bwMode="gray">
            <a:xfrm>
              <a:off x="1222" y="1822"/>
              <a:ext cx="3312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uk-UA" sz="1600" b="1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ІНФОРМАЦІЯ ВКЛЮЧАЄ В СЕБЕ:</a:t>
              </a:r>
              <a:endParaRPr lang="uk-UA" sz="1600" b="1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uk-UA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ЦИФРОВЕ ФОТО УЧАСНИЦІ;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uk-UA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ЗАПОВНЕНА ЕЛЕКТРОННА АНКЕТА;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uk-UA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ПОСИЛАННЯ НА АКАУНТ КОНКУРСАНТОК В МЕРЕЖІ </a:t>
              </a:r>
              <a:r>
                <a:rPr lang="en-US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INRATING</a:t>
              </a:r>
              <a:r>
                <a:rPr lang="ru-RU" sz="1600" dirty="0" smtClean="0">
                  <a:solidFill>
                    <a:srgbClr val="000000"/>
                  </a:solidFill>
                  <a:latin typeface="Constantia" panose="02030602050306030303" pitchFamily="18" charset="0"/>
                </a:rPr>
                <a:t>;</a:t>
              </a:r>
              <a:endParaRPr lang="uk-UA" sz="1600" dirty="0" smtClean="0">
                <a:solidFill>
                  <a:srgbClr val="000000"/>
                </a:solidFill>
                <a:latin typeface="Constantia" panose="02030602050306030303" pitchFamily="18" charset="0"/>
              </a:endParaRP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endParaRPr lang="en-US" sz="1600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494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2129246"/>
            <a:ext cx="57364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 smtClean="0">
                <a:latin typeface="Constantia" panose="02030602050306030303" pitchFamily="18" charset="0"/>
              </a:rPr>
              <a:t>ЯК БУДЕ ПРОХОДИТИ </a:t>
            </a:r>
          </a:p>
          <a:p>
            <a:pPr algn="ctr"/>
            <a:r>
              <a:rPr lang="uk-UA" sz="4000" dirty="0" smtClean="0">
                <a:latin typeface="Constantia" panose="02030602050306030303" pitchFamily="18" charset="0"/>
              </a:rPr>
              <a:t>ГОЛОСУВАННЯ </a:t>
            </a:r>
            <a:endParaRPr lang="uk-UA" sz="4000" dirty="0">
              <a:latin typeface="Constantia" panose="02030602050306030303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1502229" y="3762102"/>
            <a:ext cx="261257" cy="261257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узел 3"/>
          <p:cNvSpPr/>
          <p:nvPr/>
        </p:nvSpPr>
        <p:spPr>
          <a:xfrm>
            <a:off x="1502229" y="4598125"/>
            <a:ext cx="261257" cy="261257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Блок-схема: узел 4"/>
          <p:cNvSpPr/>
          <p:nvPr/>
        </p:nvSpPr>
        <p:spPr>
          <a:xfrm>
            <a:off x="1502228" y="5434148"/>
            <a:ext cx="261257" cy="261257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узел 5"/>
          <p:cNvSpPr/>
          <p:nvPr/>
        </p:nvSpPr>
        <p:spPr>
          <a:xfrm>
            <a:off x="1502227" y="6270171"/>
            <a:ext cx="261257" cy="261257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763484" y="3509366"/>
            <a:ext cx="7420292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Constantia" panose="02030602050306030303" pitchFamily="18" charset="0"/>
              </a:rPr>
              <a:t>ДЛЯ ГОЛОСУВАННЯ ЗА КОНКУРСАНТКУ ПОТР</a:t>
            </a:r>
            <a:r>
              <a:rPr lang="uk-UA" sz="1400" dirty="0">
                <a:latin typeface="Constantia" panose="02030602050306030303" pitchFamily="18" charset="0"/>
              </a:rPr>
              <a:t>ІБНО ЗАРЕЄСТРУВАТИСЯ В </a:t>
            </a:r>
            <a:r>
              <a:rPr lang="uk-UA" sz="1400" dirty="0" smtClean="0">
                <a:latin typeface="Constantia" panose="02030602050306030303" pitchFamily="18" charset="0"/>
              </a:rPr>
              <a:t>МЕРЕЖІ </a:t>
            </a:r>
            <a:r>
              <a:rPr lang="en-US" sz="1400" dirty="0" smtClean="0">
                <a:latin typeface="Constantia" panose="02030602050306030303" pitchFamily="18" charset="0"/>
              </a:rPr>
              <a:t>INRATING</a:t>
            </a:r>
            <a:endParaRPr lang="uk-UA" sz="1400" dirty="0"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484" y="4376125"/>
            <a:ext cx="74202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400" dirty="0" smtClean="0">
                <a:latin typeface="Constantia" panose="02030602050306030303" pitchFamily="18" charset="0"/>
              </a:rPr>
              <a:t>В РОЗДІЛІ ГОЛОСУВАНЬ ПОТРІБНО ОБРАТИ ВНЗ ТА ПРОГОЛОСУВАТИ ЗА ОБРАНУ УЧАСНИЦЮ </a:t>
            </a:r>
            <a:endParaRPr lang="uk-UA" sz="1400" dirty="0">
              <a:latin typeface="Constantia" panose="0203060205030603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484" y="5209635"/>
            <a:ext cx="74202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400" dirty="0" smtClean="0">
                <a:latin typeface="Constantia" panose="02030602050306030303" pitchFamily="18" charset="0"/>
              </a:rPr>
              <a:t>25 ВЕРЕСНЯ БУДЕ ОБРАНА МІС ВНЗ, ЯКА НАБЕРЕ НАЙБІЛЬШУ КІЛЬКІСТЬ ГОЛОСІВ ТА ПРЕДСТАВЛЯТИМЕ СВІЙ ВУЗ У ФІНАЛІ</a:t>
            </a:r>
            <a:endParaRPr lang="uk-UA" sz="1400" dirty="0">
              <a:latin typeface="Constantia" panose="0203060205030603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484" y="6043145"/>
            <a:ext cx="74202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400" dirty="0" smtClean="0">
                <a:latin typeface="Constantia" panose="02030602050306030303" pitchFamily="18" charset="0"/>
              </a:rPr>
              <a:t>7 ЖОВТНЯ БУДЕ ОБРАНА «МІС ЮРИЧНИЙ ФАКУЛЬТЕТ 2017»</a:t>
            </a:r>
            <a:endParaRPr lang="uk-UA" sz="1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02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688" y="2129246"/>
            <a:ext cx="725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 smtClean="0">
                <a:latin typeface="Constantia" panose="02030602050306030303" pitchFamily="18" charset="0"/>
              </a:rPr>
              <a:t>ПІДГОТОВКА ДО КОНКУРСУ</a:t>
            </a:r>
            <a:endParaRPr lang="uk-UA" sz="4000" dirty="0">
              <a:latin typeface="Constantia" panose="02030602050306030303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1502228" y="3212531"/>
            <a:ext cx="261257" cy="261257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узел 3"/>
          <p:cNvSpPr/>
          <p:nvPr/>
        </p:nvSpPr>
        <p:spPr>
          <a:xfrm>
            <a:off x="1502228" y="4019005"/>
            <a:ext cx="261257" cy="261257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Блок-схема: узел 4"/>
          <p:cNvSpPr/>
          <p:nvPr/>
        </p:nvSpPr>
        <p:spPr>
          <a:xfrm>
            <a:off x="1502228" y="4825479"/>
            <a:ext cx="261257" cy="261257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763484" y="2990530"/>
            <a:ext cx="74202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Constantia" panose="02030602050306030303" pitchFamily="18" charset="0"/>
              </a:rPr>
              <a:t>В ПЕРІОД З 25 ВЕРЕСНЯ ПО 7 ЖОВТНЯ ПЕРЕМОЖНИЦІ ОН-ЛАЙН ГОЛОСУВАНЬ БУДУТ ПРОХОДИТИ ПІДГОТОВКУ ДО ФІНАЛУ </a:t>
            </a:r>
            <a:endParaRPr lang="uk-UA" sz="1400" dirty="0"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484" y="3951195"/>
            <a:ext cx="74202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Constantia" panose="02030602050306030303" pitchFamily="18" charset="0"/>
              </a:rPr>
              <a:t>В ПРОГРАМІ ПІДГОТОВКИ: ОРАТОРСЬКЕ МИСТЕЦТВО, ВЕЧІРНІЙ ВИХІД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3484" y="4586776"/>
            <a:ext cx="74202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Constantia" panose="02030602050306030303" pitchFamily="18" charset="0"/>
              </a:rPr>
              <a:t>ФІНАЛІСТКИ ВІЗЬМУТЬ УЧАСТЬ У ФОТОСЕСІЇ ВІД МЕРЕЖІ </a:t>
            </a:r>
            <a:r>
              <a:rPr lang="en-US" sz="1400" dirty="0" smtClean="0">
                <a:latin typeface="Constantia" panose="02030602050306030303" pitchFamily="18" charset="0"/>
              </a:rPr>
              <a:t>INRATING </a:t>
            </a:r>
            <a:r>
              <a:rPr lang="uk-UA" sz="1400" dirty="0" smtClean="0">
                <a:latin typeface="Constantia" panose="02030602050306030303" pitchFamily="18" charset="0"/>
              </a:rPr>
              <a:t>ТА МАТИМУТЬ МОЖЛИВІСТЬ ОТРИМАТИ ТИТУЛ «МІС </a:t>
            </a:r>
            <a:r>
              <a:rPr lang="en-US" sz="1400" dirty="0" smtClean="0">
                <a:latin typeface="Constantia" panose="02030602050306030303" pitchFamily="18" charset="0"/>
              </a:rPr>
              <a:t>INRATING</a:t>
            </a:r>
            <a:r>
              <a:rPr lang="ru-RU" sz="1400" dirty="0" smtClean="0">
                <a:latin typeface="Constantia" panose="02030602050306030303" pitchFamily="18" charset="0"/>
              </a:rPr>
              <a:t>» ЗА РЕЗУЛЬТАТАМИ ДОДАТКОВОГО ОН-ЛАЙН ГОЛОСУВАННЯ, ЯКЕ БУДЕ ПРОХОДИТИ З 28  ВЕРЕСНЯ ПО 7 ЖОВТНЯ. В ЯКОСТ</a:t>
            </a:r>
            <a:r>
              <a:rPr lang="uk-UA" sz="1400" dirty="0" smtClean="0">
                <a:latin typeface="Constantia" panose="02030602050306030303" pitchFamily="18" charset="0"/>
              </a:rPr>
              <a:t>І ГОЛОВНОГО ПРИЗУ – </a:t>
            </a:r>
            <a:r>
              <a:rPr lang="en-US" sz="1400" dirty="0" smtClean="0">
                <a:latin typeface="Constantia" panose="02030602050306030303" pitchFamily="18" charset="0"/>
              </a:rPr>
              <a:t>IPHONE 7 PLUS</a:t>
            </a:r>
            <a:endParaRPr lang="uk-UA" sz="1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60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446" y="2129246"/>
            <a:ext cx="472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 smtClean="0">
                <a:latin typeface="Constantia" panose="02030602050306030303" pitchFamily="18" charset="0"/>
              </a:rPr>
              <a:t>ФІНАЛ КОНКУРСУ</a:t>
            </a:r>
            <a:endParaRPr lang="uk-UA" sz="4000" dirty="0">
              <a:latin typeface="Constantia" panose="02030602050306030303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1872340" y="5857446"/>
            <a:ext cx="261257" cy="261257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узел 3"/>
          <p:cNvSpPr/>
          <p:nvPr/>
        </p:nvSpPr>
        <p:spPr>
          <a:xfrm>
            <a:off x="1872339" y="4579462"/>
            <a:ext cx="261257" cy="261257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Блок-схема: узел 4"/>
          <p:cNvSpPr/>
          <p:nvPr/>
        </p:nvSpPr>
        <p:spPr>
          <a:xfrm>
            <a:off x="1872341" y="3301479"/>
            <a:ext cx="261257" cy="261257"/>
          </a:xfrm>
          <a:prstGeom prst="flowChartConnector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228446" y="2901193"/>
            <a:ext cx="67979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Constantia" panose="02030602050306030303" pitchFamily="18" charset="0"/>
              </a:rPr>
              <a:t>7 ЖОВТНЯ</a:t>
            </a:r>
            <a:r>
              <a:rPr lang="en-US" sz="1400" dirty="0" smtClean="0">
                <a:latin typeface="Constantia" panose="02030602050306030303" pitchFamily="18" charset="0"/>
              </a:rPr>
              <a:t> </a:t>
            </a:r>
            <a:r>
              <a:rPr lang="uk-UA" sz="1400" dirty="0" smtClean="0">
                <a:latin typeface="Constantia" panose="02030602050306030303" pitchFamily="18" charset="0"/>
              </a:rPr>
              <a:t>ВІДБУДЕТЬСЯ ФІНАЛ КОНКУРСУ, ДЕ ЖУРІ ОБЕРЕ ПЕРЕМОЖНИЦЮ, ЯКА ОТРИМАЄ ТИТУЛ «МІС ЮРИДИЧНИЙ ФАКУЛЬТЕТ 2017»  ТА ОСНОВНИЙ ПРИЗ – КОРОНУ ВІД ЮВЕЛІРНОГО ПАРТНЕРА </a:t>
            </a:r>
            <a:endParaRPr lang="uk-UA" sz="1400" dirty="0"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8446" y="4340758"/>
            <a:ext cx="74202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Constantia" panose="02030602050306030303" pitchFamily="18" charset="0"/>
              </a:rPr>
              <a:t>ТАКОЖ, БУДЕ ОГОЛОШЕНА «М</a:t>
            </a:r>
            <a:r>
              <a:rPr lang="uk-UA" sz="1400" dirty="0" smtClean="0">
                <a:latin typeface="Constantia" panose="02030602050306030303" pitchFamily="18" charset="0"/>
              </a:rPr>
              <a:t>ІС </a:t>
            </a:r>
            <a:r>
              <a:rPr lang="en-US" sz="1400" dirty="0" smtClean="0">
                <a:latin typeface="Constantia" panose="02030602050306030303" pitchFamily="18" charset="0"/>
              </a:rPr>
              <a:t>INRATING</a:t>
            </a:r>
            <a:r>
              <a:rPr lang="uk-UA" sz="1400" dirty="0" smtClean="0">
                <a:latin typeface="Constantia" panose="02030602050306030303" pitchFamily="18" charset="0"/>
              </a:rPr>
              <a:t>» ЗА РЕЗУЛЬТАТАМИ ОН-ЛАЙН ГОЛОСУВАННЯ, ЯКА ОТРИМАЄ </a:t>
            </a:r>
            <a:r>
              <a:rPr lang="en-US" sz="1400" dirty="0" smtClean="0">
                <a:latin typeface="Constantia" panose="02030602050306030303" pitchFamily="18" charset="0"/>
              </a:rPr>
              <a:t>IPHONE 7 PLUS</a:t>
            </a:r>
            <a:endParaRPr lang="uk-UA" sz="1400" dirty="0"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8446" y="5618742"/>
            <a:ext cx="69155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400" dirty="0" smtClean="0">
                <a:latin typeface="Constantia" panose="02030602050306030303" pitchFamily="18" charset="0"/>
              </a:rPr>
              <a:t>ПЕРЕМОЖНИЦЯ КОНКУРСУ ОТРИМАЄ СПЕЦІАЛЬНИЙ ПРИЗ ВІД МІНІСТЕРСТВА ЮСТИЦІЇ УКРАЇНИ</a:t>
            </a:r>
            <a:endParaRPr lang="uk-UA" sz="1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28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27CBDA-9160-614B-B47A-BA3620ADB19C}"/>
              </a:ext>
            </a:extLst>
          </p:cNvPr>
          <p:cNvSpPr txBox="1"/>
          <p:nvPr/>
        </p:nvSpPr>
        <p:spPr>
          <a:xfrm>
            <a:off x="6989" y="1660065"/>
            <a:ext cx="9137011" cy="13003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СЦЕНАРІЙ КОНКУРСУ «МІС ЮРИДИЧНИЙ ФАКУЛЬТЕТ 2017»</a:t>
            </a:r>
          </a:p>
        </p:txBody>
      </p:sp>
      <p:sp>
        <p:nvSpPr>
          <p:cNvPr id="9" name="Оконечная фигура 8">
            <a:extLst>
              <a:ext uri="{FF2B5EF4-FFF2-40B4-BE49-F238E27FC236}">
                <a16:creationId xmlns:a16="http://schemas.microsoft.com/office/drawing/2014/main" xmlns="" id="{A0C33FEF-4B71-824E-90DD-B047121D3CC7}"/>
              </a:ext>
            </a:extLst>
          </p:cNvPr>
          <p:cNvSpPr/>
          <p:nvPr/>
        </p:nvSpPr>
        <p:spPr>
          <a:xfrm flipV="1">
            <a:off x="734369" y="2947390"/>
            <a:ext cx="7821118" cy="810893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Оконечная фигура 10">
            <a:extLst>
              <a:ext uri="{FF2B5EF4-FFF2-40B4-BE49-F238E27FC236}">
                <a16:creationId xmlns:a16="http://schemas.microsoft.com/office/drawing/2014/main" xmlns="" id="{9F6B6864-D219-3B4F-AF6F-C054DDDF2766}"/>
              </a:ext>
            </a:extLst>
          </p:cNvPr>
          <p:cNvSpPr/>
          <p:nvPr/>
        </p:nvSpPr>
        <p:spPr>
          <a:xfrm flipV="1">
            <a:off x="734369" y="3908115"/>
            <a:ext cx="7821118" cy="810893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3" name="Оконечная фигура 12">
            <a:extLst>
              <a:ext uri="{FF2B5EF4-FFF2-40B4-BE49-F238E27FC236}">
                <a16:creationId xmlns:a16="http://schemas.microsoft.com/office/drawing/2014/main" xmlns="" id="{31C98FDB-F231-D94E-A14A-0548E8CA33B5}"/>
              </a:ext>
            </a:extLst>
          </p:cNvPr>
          <p:cNvSpPr/>
          <p:nvPr/>
        </p:nvSpPr>
        <p:spPr>
          <a:xfrm flipV="1">
            <a:off x="734369" y="4855262"/>
            <a:ext cx="7821118" cy="810893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5" name="Оконечная фигура 14">
            <a:extLst>
              <a:ext uri="{FF2B5EF4-FFF2-40B4-BE49-F238E27FC236}">
                <a16:creationId xmlns:a16="http://schemas.microsoft.com/office/drawing/2014/main" xmlns="" id="{2AC2E193-88BB-3D4C-B606-5904A7612039}"/>
              </a:ext>
            </a:extLst>
          </p:cNvPr>
          <p:cNvSpPr/>
          <p:nvPr/>
        </p:nvSpPr>
        <p:spPr>
          <a:xfrm flipV="1">
            <a:off x="734370" y="5802409"/>
            <a:ext cx="7821118" cy="810893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75AFAC4-8566-834B-BDA8-6C88EABA86F0}"/>
              </a:ext>
            </a:extLst>
          </p:cNvPr>
          <p:cNvSpPr txBox="1"/>
          <p:nvPr/>
        </p:nvSpPr>
        <p:spPr>
          <a:xfrm>
            <a:off x="1445755" y="2960421"/>
            <a:ext cx="71097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500" b="1" dirty="0">
                <a:latin typeface="Constantia" panose="02030602050306030303" pitchFamily="18" charset="0"/>
              </a:rPr>
              <a:t>20:00 – 20:30</a:t>
            </a:r>
          </a:p>
          <a:p>
            <a:pPr algn="l"/>
            <a:endParaRPr lang="uk-UA" sz="1500" dirty="0">
              <a:latin typeface="Constantia" panose="02030602050306030303" pitchFamily="18" charset="0"/>
            </a:endParaRPr>
          </a:p>
          <a:p>
            <a:pPr algn="l"/>
            <a:r>
              <a:rPr lang="uk-UA" sz="1500" dirty="0">
                <a:latin typeface="Constantia" panose="02030602050306030303" pitchFamily="18" charset="0"/>
              </a:rPr>
              <a:t>Збір глядачів, презентація журі;</a:t>
            </a:r>
            <a:endParaRPr lang="ru-RU" sz="1500" dirty="0">
              <a:latin typeface="Constantia" panose="0203060205030603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D0EB043-BC19-C441-8F93-9D745F03B390}"/>
              </a:ext>
            </a:extLst>
          </p:cNvPr>
          <p:cNvSpPr txBox="1"/>
          <p:nvPr/>
        </p:nvSpPr>
        <p:spPr>
          <a:xfrm>
            <a:off x="1445755" y="3921146"/>
            <a:ext cx="71097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500" b="1" dirty="0">
                <a:latin typeface="Constantia" panose="02030602050306030303" pitchFamily="18" charset="0"/>
              </a:rPr>
              <a:t>20:30 – 21:00</a:t>
            </a:r>
          </a:p>
          <a:p>
            <a:pPr algn="l"/>
            <a:endParaRPr lang="uk-UA" sz="1500" dirty="0">
              <a:latin typeface="Constantia" panose="02030602050306030303" pitchFamily="18" charset="0"/>
            </a:endParaRPr>
          </a:p>
          <a:p>
            <a:pPr algn="l"/>
            <a:r>
              <a:rPr lang="uk-UA" sz="1500" dirty="0">
                <a:latin typeface="Constantia" panose="02030602050306030303" pitchFamily="18" charset="0"/>
              </a:rPr>
              <a:t>Презентація учасниць. Конкурс </a:t>
            </a:r>
            <a:r>
              <a:rPr lang="uk-UA" sz="1500" dirty="0" smtClean="0">
                <a:latin typeface="Constantia" panose="02030602050306030303" pitchFamily="18" charset="0"/>
              </a:rPr>
              <a:t>візитка</a:t>
            </a:r>
            <a:r>
              <a:rPr lang="en-US" sz="1500" dirty="0" smtClean="0">
                <a:latin typeface="Constantia" panose="02030602050306030303" pitchFamily="18" charset="0"/>
              </a:rPr>
              <a:t> (</a:t>
            </a:r>
            <a:r>
              <a:rPr lang="uk-UA" sz="1500" dirty="0" smtClean="0">
                <a:latin typeface="Constantia" panose="02030602050306030303" pitchFamily="18" charset="0"/>
              </a:rPr>
              <a:t>інтелектуальні питання від журі);</a:t>
            </a:r>
            <a:endParaRPr lang="ru-RU" sz="1500" dirty="0">
              <a:latin typeface="Constantia" panose="0203060205030603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2355C6-59C8-EA4F-B8E5-C3301FCAA224}"/>
              </a:ext>
            </a:extLst>
          </p:cNvPr>
          <p:cNvSpPr txBox="1"/>
          <p:nvPr/>
        </p:nvSpPr>
        <p:spPr>
          <a:xfrm>
            <a:off x="1445755" y="4868293"/>
            <a:ext cx="71097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500" b="1" dirty="0">
                <a:latin typeface="Constantia" panose="02030602050306030303" pitchFamily="18" charset="0"/>
              </a:rPr>
              <a:t>21:15 – 21:30</a:t>
            </a:r>
          </a:p>
          <a:p>
            <a:pPr algn="l"/>
            <a:endParaRPr lang="uk-UA" sz="1500" dirty="0">
              <a:latin typeface="Constantia" panose="02030602050306030303" pitchFamily="18" charset="0"/>
            </a:endParaRPr>
          </a:p>
          <a:p>
            <a:pPr algn="l"/>
            <a:r>
              <a:rPr lang="uk-UA" sz="1500" dirty="0">
                <a:latin typeface="Constantia" panose="02030602050306030303" pitchFamily="18" charset="0"/>
              </a:rPr>
              <a:t>Конкурс на самий стильний діловий образ;</a:t>
            </a:r>
            <a:endParaRPr lang="ru-RU" sz="1500" dirty="0">
              <a:latin typeface="Constantia" panose="02030602050306030303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E25945B-1B20-BB4C-9C27-6C964A639230}"/>
              </a:ext>
            </a:extLst>
          </p:cNvPr>
          <p:cNvSpPr txBox="1"/>
          <p:nvPr/>
        </p:nvSpPr>
        <p:spPr>
          <a:xfrm>
            <a:off x="1445755" y="5798822"/>
            <a:ext cx="71097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500" b="1" dirty="0">
                <a:latin typeface="Constantia" panose="02030602050306030303" pitchFamily="18" charset="0"/>
              </a:rPr>
              <a:t>21:45 – 22:00</a:t>
            </a:r>
          </a:p>
          <a:p>
            <a:pPr algn="l"/>
            <a:endParaRPr lang="uk-UA" sz="1500" dirty="0">
              <a:latin typeface="Constantia" panose="02030602050306030303" pitchFamily="18" charset="0"/>
            </a:endParaRPr>
          </a:p>
          <a:p>
            <a:pPr algn="l"/>
            <a:r>
              <a:rPr lang="uk-UA" sz="1500" dirty="0">
                <a:latin typeface="Constantia" panose="02030602050306030303" pitchFamily="18" charset="0"/>
              </a:rPr>
              <a:t>Конкурс на кращий вечірній образ. Вибір міс. </a:t>
            </a:r>
            <a:endParaRPr lang="ru-RU" sz="15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806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529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 ІНФОРМАЦІЯ ПРО ПРОЕКТ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66</cp:revision>
  <dcterms:created xsi:type="dcterms:W3CDTF">2016-11-18T14:12:19Z</dcterms:created>
  <dcterms:modified xsi:type="dcterms:W3CDTF">2017-08-21T08:38:05Z</dcterms:modified>
</cp:coreProperties>
</file>