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60" r:id="rId4"/>
    <p:sldId id="290" r:id="rId5"/>
    <p:sldId id="261" r:id="rId6"/>
    <p:sldId id="285" r:id="rId7"/>
    <p:sldId id="287" r:id="rId8"/>
    <p:sldId id="286" r:id="rId9"/>
    <p:sldId id="263" r:id="rId10"/>
    <p:sldId id="264" r:id="rId11"/>
    <p:sldId id="265" r:id="rId12"/>
    <p:sldId id="266" r:id="rId13"/>
    <p:sldId id="268" r:id="rId14"/>
    <p:sldId id="267" r:id="rId15"/>
    <p:sldId id="270" r:id="rId16"/>
    <p:sldId id="284" r:id="rId17"/>
    <p:sldId id="271" r:id="rId18"/>
    <p:sldId id="275" r:id="rId19"/>
    <p:sldId id="276" r:id="rId20"/>
    <p:sldId id="277" r:id="rId21"/>
    <p:sldId id="278" r:id="rId22"/>
    <p:sldId id="283" r:id="rId23"/>
    <p:sldId id="272" r:id="rId24"/>
    <p:sldId id="279" r:id="rId25"/>
    <p:sldId id="280" r:id="rId26"/>
    <p:sldId id="269" r:id="rId27"/>
    <p:sldId id="288" r:id="rId28"/>
    <p:sldId id="289" r:id="rId29"/>
    <p:sldId id="291" r:id="rId30"/>
    <p:sldId id="273" r:id="rId31"/>
    <p:sldId id="292" r:id="rId32"/>
    <p:sldId id="28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C396E"/>
    <a:srgbClr val="EC660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31797630154437E-2"/>
          <c:y val="0.11690946876334576"/>
          <c:w val="0.79127154221114482"/>
          <c:h val="0.788521255119933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1"/>
              <c:pt idx="0">
                <c:v>Подані заяви</c:v>
              </c:pt>
            </c:strLit>
          </c:cat>
          <c:val>
            <c:numRef>
              <c:f>Лист1!$G$2</c:f>
              <c:numCache>
                <c:formatCode>General</c:formatCode>
                <c:ptCount val="1"/>
                <c:pt idx="0">
                  <c:v>2720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3E-408A-A85B-CBB7019855E3}"/>
            </c:ext>
          </c:extLst>
        </c:ser>
        <c:ser>
          <c:idx val="1"/>
          <c:order val="1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1"/>
              <c:pt idx="0">
                <c:v>Подані заяви</c:v>
              </c:pt>
            </c:strLit>
          </c:cat>
          <c:val>
            <c:numRef>
              <c:f>Лист1!$H$2</c:f>
              <c:numCache>
                <c:formatCode>General</c:formatCode>
                <c:ptCount val="1"/>
                <c:pt idx="0">
                  <c:v>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3E-408A-A85B-CBB7019855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36"/>
        <c:overlap val="-20"/>
        <c:axId val="392738688"/>
        <c:axId val="392740224"/>
      </c:barChart>
      <c:catAx>
        <c:axId val="39273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ru-RU"/>
          </a:p>
        </c:txPr>
        <c:crossAx val="392740224"/>
        <c:crossesAt val="1000"/>
        <c:auto val="1"/>
        <c:lblAlgn val="ctr"/>
        <c:lblOffset val="100"/>
        <c:noMultiLvlLbl val="0"/>
      </c:catAx>
      <c:valAx>
        <c:axId val="392740224"/>
        <c:scaling>
          <c:orientation val="minMax"/>
          <c:max val="4000"/>
          <c:min val="2000"/>
        </c:scaling>
        <c:delete val="1"/>
        <c:axPos val="l"/>
        <c:numFmt formatCode="General" sourceLinked="0"/>
        <c:majorTickMark val="out"/>
        <c:minorTickMark val="none"/>
        <c:tickLblPos val="nextTo"/>
        <c:crossAx val="392738688"/>
        <c:crosses val="autoZero"/>
        <c:crossBetween val="between"/>
        <c:majorUnit val="5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335954342995292"/>
          <c:y val="6.12271435382701E-2"/>
          <c:w val="0.169568178150795"/>
          <c:h val="0.1389026796237216"/>
        </c:manualLayout>
      </c:layout>
      <c:overlay val="0"/>
      <c:txPr>
        <a:bodyPr/>
        <a:lstStyle/>
        <a:p>
          <a:pPr>
            <a:defRPr sz="1600" b="1">
              <a:latin typeface="Calibri" panose="020F0502020204030204" pitchFamily="34" charset="0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093711909721744E-2"/>
          <c:y val="3.7245545072507442E-2"/>
          <c:w val="0.90188856324175559"/>
          <c:h val="0.86044808261385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054</c:v>
                </c:pt>
                <c:pt idx="1">
                  <c:v>081</c:v>
                </c:pt>
                <c:pt idx="2">
                  <c:v>231</c:v>
                </c:pt>
                <c:pt idx="3">
                  <c:v>281</c:v>
                </c:pt>
                <c:pt idx="4">
                  <c:v>053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125</c:v>
                </c:pt>
                <c:pt idx="1">
                  <c:v>1033</c:v>
                </c:pt>
                <c:pt idx="2">
                  <c:v>99</c:v>
                </c:pt>
                <c:pt idx="3">
                  <c:v>215</c:v>
                </c:pt>
                <c:pt idx="4">
                  <c:v>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D-427C-B594-53C66A30F7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D7D3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054</c:v>
                </c:pt>
                <c:pt idx="1">
                  <c:v>081</c:v>
                </c:pt>
                <c:pt idx="2">
                  <c:v>231</c:v>
                </c:pt>
                <c:pt idx="3">
                  <c:v>281</c:v>
                </c:pt>
                <c:pt idx="4">
                  <c:v>053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212</c:v>
                </c:pt>
                <c:pt idx="1">
                  <c:v>1449</c:v>
                </c:pt>
                <c:pt idx="2">
                  <c:v>130</c:v>
                </c:pt>
                <c:pt idx="3">
                  <c:v>294</c:v>
                </c:pt>
                <c:pt idx="4">
                  <c:v>1091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D-427C-B594-53C66A30F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-15"/>
        <c:axId val="392816128"/>
        <c:axId val="392817664"/>
      </c:barChart>
      <c:catAx>
        <c:axId val="392816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 baseline="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ru-RU"/>
          </a:p>
        </c:txPr>
        <c:crossAx val="392817664"/>
        <c:crosses val="autoZero"/>
        <c:auto val="1"/>
        <c:lblAlgn val="ctr"/>
        <c:lblOffset val="100"/>
        <c:noMultiLvlLbl val="0"/>
      </c:catAx>
      <c:valAx>
        <c:axId val="392817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2816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08319715149893"/>
          <c:y val="3.555311994396422E-2"/>
          <c:w val="0.14124161684611397"/>
          <c:h val="0.163613056676796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 b="1">
              <a:latin typeface="Calibri" panose="020F0502020204030204" pitchFamily="34" charset="0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932090066212126"/>
          <c:y val="2.7633314423205498E-2"/>
          <c:w val="0.54866090871863005"/>
          <c:h val="0.94473337115358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Денна</c:v>
                </c:pt>
              </c:strCache>
            </c:strRef>
          </c:tx>
          <c:spPr>
            <a:solidFill>
              <a:srgbClr val="EC660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Психологія</c:v>
                </c:pt>
                <c:pt idx="1">
                  <c:v>Соціальна робота</c:v>
                </c:pt>
                <c:pt idx="2">
                  <c:v>Соціологія</c:v>
                </c:pt>
                <c:pt idx="3">
                  <c:v>Публічне управління та адміністрування</c:v>
                </c:pt>
                <c:pt idx="4">
                  <c:v>Право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112</c:v>
                </c:pt>
                <c:pt idx="1">
                  <c:v>99</c:v>
                </c:pt>
                <c:pt idx="2">
                  <c:v>110</c:v>
                </c:pt>
                <c:pt idx="3">
                  <c:v>140</c:v>
                </c:pt>
                <c:pt idx="4">
                  <c:v>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1-47DC-BCD9-B638B36C32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Заочна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F4A2-4D47-A8E9-28F7EE60CA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Психологія</c:v>
                </c:pt>
                <c:pt idx="1">
                  <c:v>Соціальна робота</c:v>
                </c:pt>
                <c:pt idx="2">
                  <c:v>Соціологія</c:v>
                </c:pt>
                <c:pt idx="3">
                  <c:v>Публічне управління та адміністрування</c:v>
                </c:pt>
                <c:pt idx="4">
                  <c:v>Право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</c:v>
                </c:pt>
                <c:pt idx="1">
                  <c:v>36</c:v>
                </c:pt>
                <c:pt idx="2">
                  <c:v>29</c:v>
                </c:pt>
                <c:pt idx="3">
                  <c:v>77</c:v>
                </c:pt>
                <c:pt idx="4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1-47DC-BCD9-B638B36C3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261824"/>
        <c:axId val="393263360"/>
      </c:barChart>
      <c:catAx>
        <c:axId val="393261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ru-RU"/>
          </a:p>
        </c:txPr>
        <c:crossAx val="393263360"/>
        <c:crosses val="autoZero"/>
        <c:auto val="1"/>
        <c:lblAlgn val="ctr"/>
        <c:lblOffset val="100"/>
        <c:noMultiLvlLbl val="0"/>
      </c:catAx>
      <c:valAx>
        <c:axId val="39326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261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034597975463693"/>
          <c:y val="0.6525184224477778"/>
          <c:w val="9.8537477236179422E-2"/>
          <c:h val="0.13944874208088945"/>
        </c:manualLayout>
      </c:layout>
      <c:overlay val="0"/>
      <c:txPr>
        <a:bodyPr/>
        <a:lstStyle/>
        <a:p>
          <a:pPr>
            <a:defRPr b="1">
              <a:latin typeface="Calibri" panose="020F0502020204030204" pitchFamily="34" charset="0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14842-E74B-4E90-A884-A27BE35B41F5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6CB0-C03E-49F7-AE8D-374A036EA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065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923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456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22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76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365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042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270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966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653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3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901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019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445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281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291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203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739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320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958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2812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162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685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2812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96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38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7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74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366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511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E4EB-5878-49C3-A35A-F26FBB61565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35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D4D6-739F-4AE3-BCAB-44CF591C095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F3F1-6D50-4CB4-9D73-121EDC719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9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D4D6-739F-4AE3-BCAB-44CF591C095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F3F1-6D50-4CB4-9D73-121EDC719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06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D4D6-739F-4AE3-BCAB-44CF591C095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F3F1-6D50-4CB4-9D73-121EDC719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68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BA8BDBD5-82DB-A396-E2A9-7676CD6704AB}"/>
              </a:ext>
            </a:extLst>
          </p:cNvPr>
          <p:cNvSpPr/>
          <p:nvPr userDrawn="1"/>
        </p:nvSpPr>
        <p:spPr>
          <a:xfrm>
            <a:off x="1" y="-16000"/>
            <a:ext cx="12192000" cy="6763164"/>
          </a:xfrm>
          <a:prstGeom prst="rect">
            <a:avLst/>
          </a:prstGeom>
          <a:solidFill>
            <a:srgbClr val="1C396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8;p5"/>
          <p:cNvSpPr/>
          <p:nvPr/>
        </p:nvSpPr>
        <p:spPr>
          <a:xfrm>
            <a:off x="-1" y="-15999"/>
            <a:ext cx="2013527" cy="108000"/>
          </a:xfrm>
          <a:prstGeom prst="rect">
            <a:avLst/>
          </a:prstGeom>
          <a:solidFill>
            <a:srgbClr val="EC660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-30067" y="6747164"/>
            <a:ext cx="11880000" cy="108000"/>
          </a:xfrm>
          <a:prstGeom prst="rect">
            <a:avLst/>
          </a:prstGeom>
          <a:solidFill>
            <a:srgbClr val="1C396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9;p5">
            <a:extLst>
              <a:ext uri="{FF2B5EF4-FFF2-40B4-BE49-F238E27FC236}">
                <a16:creationId xmlns:a16="http://schemas.microsoft.com/office/drawing/2014/main" id="{0BC38464-5727-05D1-3C95-CF4176947D6F}"/>
              </a:ext>
            </a:extLst>
          </p:cNvPr>
          <p:cNvSpPr/>
          <p:nvPr userDrawn="1"/>
        </p:nvSpPr>
        <p:spPr>
          <a:xfrm>
            <a:off x="11849933" y="6747164"/>
            <a:ext cx="342067" cy="108000"/>
          </a:xfrm>
          <a:prstGeom prst="rect">
            <a:avLst/>
          </a:prstGeom>
          <a:solidFill>
            <a:srgbClr val="EC660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3649334-0689-A782-DB09-35CFD93685C9}"/>
              </a:ext>
            </a:extLst>
          </p:cNvPr>
          <p:cNvGrpSpPr/>
          <p:nvPr userDrawn="1"/>
        </p:nvGrpSpPr>
        <p:grpSpPr>
          <a:xfrm>
            <a:off x="4792955" y="516647"/>
            <a:ext cx="2233954" cy="943520"/>
            <a:chOff x="4634911" y="589544"/>
            <a:chExt cx="2457349" cy="1037871"/>
          </a:xfrm>
        </p:grpSpPr>
        <p:pic>
          <p:nvPicPr>
            <p:cNvPr id="13" name="Рисунок 12" descr="Зображення, що містить стрілка&#10;&#10;Автоматично згенерований опис">
              <a:extLst>
                <a:ext uri="{FF2B5EF4-FFF2-40B4-BE49-F238E27FC236}">
                  <a16:creationId xmlns:a16="http://schemas.microsoft.com/office/drawing/2014/main" id="{8ECD6E8D-5399-9619-8CEE-9EDE6FCB1E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911" y="589544"/>
              <a:ext cx="698080" cy="1019398"/>
            </a:xfrm>
            <a:prstGeom prst="rect">
              <a:avLst/>
            </a:prstGeom>
          </p:spPr>
        </p:pic>
        <p:pic>
          <p:nvPicPr>
            <p:cNvPr id="15" name="Рисунок 14" descr="Зображення, що містить логотип&#10;&#10;Автоматично згенерований опис">
              <a:extLst>
                <a:ext uri="{FF2B5EF4-FFF2-40B4-BE49-F238E27FC236}">
                  <a16:creationId xmlns:a16="http://schemas.microsoft.com/office/drawing/2014/main" id="{E418EA7A-E51A-172C-AC1E-239A57E715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885" y="608017"/>
              <a:ext cx="1441375" cy="1019398"/>
            </a:xfrm>
            <a:prstGeom prst="rect">
              <a:avLst/>
            </a:prstGeom>
          </p:spPr>
        </p:pic>
      </p:grpSp>
      <p:pic>
        <p:nvPicPr>
          <p:cNvPr id="3" name="Рисунок 2" descr="Зображення, що містить схема&#10;&#10;Автоматично згенерований опис">
            <a:extLst>
              <a:ext uri="{FF2B5EF4-FFF2-40B4-BE49-F238E27FC236}">
                <a16:creationId xmlns:a16="http://schemas.microsoft.com/office/drawing/2014/main" id="{6314BF18-EA64-615A-EDE9-8C5B20F059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27" y="5101409"/>
            <a:ext cx="7385747" cy="173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00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BA8BDBD5-82DB-A396-E2A9-7676CD6704AB}"/>
              </a:ext>
            </a:extLst>
          </p:cNvPr>
          <p:cNvSpPr/>
          <p:nvPr userDrawn="1"/>
        </p:nvSpPr>
        <p:spPr>
          <a:xfrm>
            <a:off x="185933" y="-15999"/>
            <a:ext cx="12006067" cy="1116000"/>
          </a:xfrm>
          <a:prstGeom prst="rect">
            <a:avLst/>
          </a:prstGeom>
          <a:solidFill>
            <a:srgbClr val="1C396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8;p5"/>
          <p:cNvSpPr/>
          <p:nvPr/>
        </p:nvSpPr>
        <p:spPr>
          <a:xfrm>
            <a:off x="-30067" y="-15999"/>
            <a:ext cx="216000" cy="1116000"/>
          </a:xfrm>
          <a:prstGeom prst="rect">
            <a:avLst/>
          </a:prstGeom>
          <a:solidFill>
            <a:srgbClr val="EC660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-30067" y="6747164"/>
            <a:ext cx="11880000" cy="108000"/>
          </a:xfrm>
          <a:prstGeom prst="rect">
            <a:avLst/>
          </a:prstGeom>
          <a:solidFill>
            <a:srgbClr val="1C396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9;p5">
            <a:extLst>
              <a:ext uri="{FF2B5EF4-FFF2-40B4-BE49-F238E27FC236}">
                <a16:creationId xmlns:a16="http://schemas.microsoft.com/office/drawing/2014/main" id="{0BC38464-5727-05D1-3C95-CF4176947D6F}"/>
              </a:ext>
            </a:extLst>
          </p:cNvPr>
          <p:cNvSpPr/>
          <p:nvPr userDrawn="1"/>
        </p:nvSpPr>
        <p:spPr>
          <a:xfrm>
            <a:off x="11849933" y="6747164"/>
            <a:ext cx="342067" cy="108000"/>
          </a:xfrm>
          <a:prstGeom prst="rect">
            <a:avLst/>
          </a:prstGeom>
          <a:solidFill>
            <a:srgbClr val="EC660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0;p5">
            <a:extLst>
              <a:ext uri="{FF2B5EF4-FFF2-40B4-BE49-F238E27FC236}">
                <a16:creationId xmlns:a16="http://schemas.microsoft.com/office/drawing/2014/main" id="{98408424-4E93-2B15-614D-161D74CF3C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2547" y="184724"/>
            <a:ext cx="8419018" cy="82203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0" tIns="0" rIns="305092" bIns="121897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2 SemiBold"/>
              <a:buNone/>
              <a:defRPr sz="2800" b="1">
                <a:solidFill>
                  <a:schemeClr val="l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2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4DBC35-E7BA-C6A9-6686-AC69B51CB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0709" y="5811838"/>
            <a:ext cx="433451" cy="6329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349D36-16C7-D20C-2B4A-DD1E0C83B7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3014" y="5830311"/>
            <a:ext cx="894978" cy="6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2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D4D6-739F-4AE3-BCAB-44CF591C095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F3F1-6D50-4CB4-9D73-121EDC719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0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D4D6-739F-4AE3-BCAB-44CF591C095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F3F1-6D50-4CB4-9D73-121EDC719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58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D4D6-739F-4AE3-BCAB-44CF591C095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F3F1-6D50-4CB4-9D73-121EDC719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D4D6-739F-4AE3-BCAB-44CF591C095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F3F1-6D50-4CB4-9D73-121EDC719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7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D4D6-739F-4AE3-BCAB-44CF591C095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F3F1-6D50-4CB4-9D73-121EDC719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45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D4D6-739F-4AE3-BCAB-44CF591C095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F3F1-6D50-4CB4-9D73-121EDC719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D4D6-739F-4AE3-BCAB-44CF591C095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F3F1-6D50-4CB4-9D73-121EDC719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7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D4D6-739F-4AE3-BCAB-44CF591C095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F3F1-6D50-4CB4-9D73-121EDC719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45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0D4D6-739F-4AE3-BCAB-44CF591C0959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F3F1-6D50-4CB4-9D73-121EDC719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7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7D71855-9F2D-C0E8-234E-9030AF44ACFA}"/>
              </a:ext>
            </a:extLst>
          </p:cNvPr>
          <p:cNvSpPr txBox="1">
            <a:spLocks/>
          </p:cNvSpPr>
          <p:nvPr/>
        </p:nvSpPr>
        <p:spPr>
          <a:xfrm>
            <a:off x="707924" y="1634638"/>
            <a:ext cx="10553664" cy="3227415"/>
          </a:xfrm>
          <a:prstGeom prst="rect">
            <a:avLst/>
          </a:prstGeom>
          <a:effectLst/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6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ЗВІТ</a:t>
            </a:r>
            <a:r>
              <a:rPr lang="ru-RU" sz="40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3600" b="1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підсумками</a:t>
            </a:r>
            <a:r>
              <a:rPr lang="ru-RU" sz="36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роботи</a:t>
            </a:r>
            <a:r>
              <a:rPr lang="ru-RU" sz="36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факультету </a:t>
            </a:r>
            <a:r>
              <a:rPr lang="ru-RU" sz="3600" b="1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соціології</a:t>
            </a:r>
            <a:r>
              <a:rPr lang="ru-RU" sz="36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права у </a:t>
            </a:r>
            <a:r>
              <a:rPr lang="en-US" sz="3600" b="1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uk-UA" sz="3600" b="1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600" b="1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роц</a:t>
            </a:r>
            <a:r>
              <a:rPr lang="uk-UA" sz="36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</a:t>
            </a:r>
            <a:endParaRPr lang="ru-RU" sz="32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20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Доповідає</a:t>
            </a:r>
            <a:r>
              <a:rPr lang="ru-RU" sz="3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деканка</a:t>
            </a:r>
            <a:r>
              <a:rPr lang="ru-RU" sz="32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ФСП</a:t>
            </a:r>
            <a:r>
              <a:rPr lang="ru-RU" sz="3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Олена</a:t>
            </a:r>
            <a:r>
              <a:rPr lang="ru-RU" sz="32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АКІМОВА</a:t>
            </a:r>
            <a:endParaRPr lang="ru-RU" sz="66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8987" y="4999706"/>
            <a:ext cx="2571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21 березня 2024 року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A52E544-BA1B-055B-E516-381E3972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47" y="184724"/>
            <a:ext cx="8592124" cy="822037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Контингент здобувачів вищої освіти ФСП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uk-UA" b="0" dirty="0">
                <a:solidFill>
                  <a:schemeClr val="bg1"/>
                </a:solidFill>
              </a:rPr>
              <a:t>Станом на </a:t>
            </a:r>
            <a:r>
              <a:rPr lang="uk-UA" b="0" dirty="0" smtClean="0">
                <a:solidFill>
                  <a:schemeClr val="bg1"/>
                </a:solidFill>
              </a:rPr>
              <a:t>01.01.2024 </a:t>
            </a:r>
            <a:r>
              <a:rPr lang="uk-UA" b="0" dirty="0">
                <a:solidFill>
                  <a:schemeClr val="bg1"/>
                </a:solidFill>
              </a:rPr>
              <a:t>року</a:t>
            </a:r>
            <a:endParaRPr lang="ru-UA" b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885872" y="5624423"/>
            <a:ext cx="2122098" cy="983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DCEA8D1-738F-DCED-4B4B-E63958A19196}"/>
              </a:ext>
            </a:extLst>
          </p:cNvPr>
          <p:cNvGrpSpPr/>
          <p:nvPr/>
        </p:nvGrpSpPr>
        <p:grpSpPr>
          <a:xfrm>
            <a:off x="603842" y="1358005"/>
            <a:ext cx="10984316" cy="4758123"/>
            <a:chOff x="603842" y="1369926"/>
            <a:chExt cx="10984316" cy="4758123"/>
          </a:xfrm>
        </p:grpSpPr>
        <p:sp>
          <p:nvSpPr>
            <p:cNvPr id="3" name="Прямоугольник: скругленные углы 4">
              <a:extLst>
                <a:ext uri="{FF2B5EF4-FFF2-40B4-BE49-F238E27FC236}">
                  <a16:creationId xmlns:a16="http://schemas.microsoft.com/office/drawing/2014/main" id="{3D80F289-064B-55C5-3BB5-598FD410ED9D}"/>
                </a:ext>
              </a:extLst>
            </p:cNvPr>
            <p:cNvSpPr/>
            <p:nvPr/>
          </p:nvSpPr>
          <p:spPr>
            <a:xfrm>
              <a:off x="9702797" y="4628563"/>
              <a:ext cx="1885361" cy="149948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КОНТРАКТ</a:t>
              </a:r>
              <a:r>
                <a:rPr kumimoji="0" lang="uk-UA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 </a:t>
              </a:r>
            </a:p>
            <a:p>
              <a:pPr lvl="0" algn="ctr">
                <a:defRPr/>
              </a:pPr>
              <a:r>
                <a:rPr lang="uk-UA" sz="22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2022– </a:t>
              </a:r>
              <a:r>
                <a:rPr kumimoji="0" lang="uk-UA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189</a:t>
              </a:r>
              <a:endPara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2023 </a:t>
              </a:r>
              <a:r>
                <a:rPr kumimoji="0" lang="uk-U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– </a:t>
              </a:r>
              <a:r>
                <a:rPr kumimoji="0" lang="uk-UA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250</a:t>
              </a:r>
              <a:endParaRPr kumimoji="0" lang="ru-U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Прямоугольник: скругленные углы 6">
              <a:extLst>
                <a:ext uri="{FF2B5EF4-FFF2-40B4-BE49-F238E27FC236}">
                  <a16:creationId xmlns:a16="http://schemas.microsoft.com/office/drawing/2014/main" id="{589F28A0-50CE-EEB7-3926-1A2D18802EB4}"/>
                </a:ext>
              </a:extLst>
            </p:cNvPr>
            <p:cNvSpPr/>
            <p:nvPr/>
          </p:nvSpPr>
          <p:spPr>
            <a:xfrm>
              <a:off x="6829196" y="3023178"/>
              <a:ext cx="4758961" cy="1140643"/>
            </a:xfrm>
            <a:prstGeom prst="roundRect">
              <a:avLst>
                <a:gd name="adj" fmla="val 2097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ЗАОЧНА ФОРМА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2022 </a:t>
              </a:r>
              <a:r>
                <a:rPr kumimoji="0" lang="uk-UA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– </a:t>
              </a:r>
              <a:r>
                <a:rPr kumimoji="0" lang="uk-UA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214</a:t>
              </a:r>
              <a:endPara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2023– 269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6" name="Прямоугольник: скругленные углы 7">
              <a:extLst>
                <a:ext uri="{FF2B5EF4-FFF2-40B4-BE49-F238E27FC236}">
                  <a16:creationId xmlns:a16="http://schemas.microsoft.com/office/drawing/2014/main" id="{E03ADFB2-829D-BEF0-0A33-F11D2CCEFF3B}"/>
                </a:ext>
              </a:extLst>
            </p:cNvPr>
            <p:cNvSpPr/>
            <p:nvPr/>
          </p:nvSpPr>
          <p:spPr>
            <a:xfrm>
              <a:off x="3949832" y="1369926"/>
              <a:ext cx="4298622" cy="1307288"/>
            </a:xfrm>
            <a:prstGeom prst="roundRect">
              <a:avLst>
                <a:gd name="adj" fmla="val 1892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ВСЬОГО НАВЧАЄТЬСЯ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2022 </a:t>
              </a:r>
              <a:r>
                <a:rPr kumimoji="0" lang="uk-UA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– </a:t>
              </a:r>
              <a:r>
                <a:rPr kumimoji="0" lang="uk-UA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691 </a:t>
              </a:r>
              <a:r>
                <a:rPr kumimoji="0" lang="uk-UA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осіб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2023 </a:t>
              </a:r>
              <a:r>
                <a:rPr kumimoji="0" lang="uk-U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– </a:t>
              </a:r>
              <a:r>
                <a:rPr kumimoji="0" lang="uk-UA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1192 </a:t>
              </a:r>
              <a:r>
                <a:rPr kumimoji="0" lang="uk-U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осіб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7" name="Прямоугольник: скругленные углы 8">
              <a:extLst>
                <a:ext uri="{FF2B5EF4-FFF2-40B4-BE49-F238E27FC236}">
                  <a16:creationId xmlns:a16="http://schemas.microsoft.com/office/drawing/2014/main" id="{EBBA48BF-1EB0-C1BD-10FC-7EF3964B1553}"/>
                </a:ext>
              </a:extLst>
            </p:cNvPr>
            <p:cNvSpPr/>
            <p:nvPr/>
          </p:nvSpPr>
          <p:spPr>
            <a:xfrm>
              <a:off x="6829197" y="4628563"/>
              <a:ext cx="1885361" cy="149948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БЮДЖЕТ</a:t>
              </a:r>
              <a:r>
                <a:rPr kumimoji="0" lang="uk-UA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2022 </a:t>
              </a:r>
              <a:r>
                <a:rPr kumimoji="0" lang="uk-UA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– </a:t>
              </a:r>
              <a:r>
                <a:rPr kumimoji="0" lang="uk-UA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25</a:t>
              </a:r>
              <a:endPara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2023 </a:t>
              </a:r>
              <a:r>
                <a:rPr kumimoji="0" lang="uk-U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– </a:t>
              </a:r>
              <a:r>
                <a:rPr kumimoji="0" lang="uk-UA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19</a:t>
              </a:r>
              <a:endParaRPr kumimoji="0" lang="ru-U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Прямоугольник: скругленные углы 9">
              <a:extLst>
                <a:ext uri="{FF2B5EF4-FFF2-40B4-BE49-F238E27FC236}">
                  <a16:creationId xmlns:a16="http://schemas.microsoft.com/office/drawing/2014/main" id="{6B34E5C6-01B4-5B85-3C9D-93AED9B94008}"/>
                </a:ext>
              </a:extLst>
            </p:cNvPr>
            <p:cNvSpPr/>
            <p:nvPr/>
          </p:nvSpPr>
          <p:spPr>
            <a:xfrm>
              <a:off x="3477443" y="4628563"/>
              <a:ext cx="1885361" cy="149948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КОНТРАКТ</a:t>
              </a:r>
              <a:r>
                <a:rPr kumimoji="0" lang="uk-UA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2022 </a:t>
              </a:r>
              <a:r>
                <a:rPr kumimoji="0" lang="uk-UA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– </a:t>
              </a:r>
              <a:r>
                <a:rPr kumimoji="0" lang="uk-UA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497</a:t>
              </a:r>
              <a:endPara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2023 </a:t>
              </a:r>
              <a:r>
                <a:rPr kumimoji="0" lang="uk-U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– </a:t>
              </a:r>
              <a:r>
                <a:rPr kumimoji="0" lang="uk-UA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580 </a:t>
              </a:r>
              <a:endParaRPr kumimoji="0" lang="ru-U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Прямоугольник: скругленные углы 10">
              <a:extLst>
                <a:ext uri="{FF2B5EF4-FFF2-40B4-BE49-F238E27FC236}">
                  <a16:creationId xmlns:a16="http://schemas.microsoft.com/office/drawing/2014/main" id="{8C153BD0-AE04-0486-B21E-8CBF47D06901}"/>
                </a:ext>
              </a:extLst>
            </p:cNvPr>
            <p:cNvSpPr/>
            <p:nvPr/>
          </p:nvSpPr>
          <p:spPr>
            <a:xfrm>
              <a:off x="603842" y="4628564"/>
              <a:ext cx="1885361" cy="149948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БЮДЖЕТ</a:t>
              </a:r>
              <a:r>
                <a:rPr kumimoji="0" lang="uk-UA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2022 </a:t>
              </a:r>
              <a:r>
                <a:rPr kumimoji="0" lang="uk-UA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– </a:t>
              </a:r>
              <a:r>
                <a:rPr kumimoji="0" lang="uk-UA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261</a:t>
              </a:r>
              <a:endPara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2023 </a:t>
              </a:r>
              <a:r>
                <a:rPr kumimoji="0" lang="uk-U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– </a:t>
              </a:r>
              <a:r>
                <a:rPr kumimoji="0" lang="uk-UA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343</a:t>
              </a:r>
              <a:endParaRPr kumimoji="0" lang="ru-U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Прямоугольник: скругленные углы 11">
              <a:extLst>
                <a:ext uri="{FF2B5EF4-FFF2-40B4-BE49-F238E27FC236}">
                  <a16:creationId xmlns:a16="http://schemas.microsoft.com/office/drawing/2014/main" id="{E8B0CD19-B63B-EFD0-3B41-DC56A021BF0B}"/>
                </a:ext>
              </a:extLst>
            </p:cNvPr>
            <p:cNvSpPr/>
            <p:nvPr/>
          </p:nvSpPr>
          <p:spPr>
            <a:xfrm>
              <a:off x="603842" y="3008459"/>
              <a:ext cx="4758961" cy="1140643"/>
            </a:xfrm>
            <a:prstGeom prst="roundRect">
              <a:avLst>
                <a:gd name="adj" fmla="val 2097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ДЕННА ФОРМА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2022 </a:t>
              </a:r>
              <a:r>
                <a:rPr kumimoji="0" lang="uk-UA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– </a:t>
              </a:r>
              <a:r>
                <a:rPr kumimoji="0" lang="uk-UA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758</a:t>
              </a:r>
              <a:endPara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2023 </a:t>
              </a:r>
              <a:r>
                <a:rPr kumimoji="0" lang="uk-U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– </a:t>
              </a:r>
              <a:r>
                <a:rPr kumimoji="0" lang="uk-UA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923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cxnSp>
          <p:nvCxnSpPr>
            <p:cNvPr id="21" name="Сполучна лінія: уступом 20">
              <a:extLst>
                <a:ext uri="{FF2B5EF4-FFF2-40B4-BE49-F238E27FC236}">
                  <a16:creationId xmlns:a16="http://schemas.microsoft.com/office/drawing/2014/main" id="{9B4AA9FE-D22B-077A-7E3A-722D81DBE6B0}"/>
                </a:ext>
              </a:extLst>
            </p:cNvPr>
            <p:cNvCxnSpPr>
              <a:stCxn id="6" idx="1"/>
              <a:endCxn id="10" idx="0"/>
            </p:cNvCxnSpPr>
            <p:nvPr/>
          </p:nvCxnSpPr>
          <p:spPr>
            <a:xfrm rot="10800000" flipV="1">
              <a:off x="2983324" y="2023569"/>
              <a:ext cx="966509" cy="984889"/>
            </a:xfrm>
            <a:prstGeom prst="bentConnector2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Сполучна лінія: уступом 22">
              <a:extLst>
                <a:ext uri="{FF2B5EF4-FFF2-40B4-BE49-F238E27FC236}">
                  <a16:creationId xmlns:a16="http://schemas.microsoft.com/office/drawing/2014/main" id="{BB32F845-13AA-5EB1-6763-A4C4B4D7E445}"/>
                </a:ext>
              </a:extLst>
            </p:cNvPr>
            <p:cNvCxnSpPr>
              <a:stCxn id="6" idx="3"/>
              <a:endCxn id="4" idx="0"/>
            </p:cNvCxnSpPr>
            <p:nvPr/>
          </p:nvCxnSpPr>
          <p:spPr>
            <a:xfrm>
              <a:off x="8248454" y="2023570"/>
              <a:ext cx="960223" cy="999608"/>
            </a:xfrm>
            <a:prstGeom prst="bentConnector2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Сполучна лінія: уступом 26">
              <a:extLst>
                <a:ext uri="{FF2B5EF4-FFF2-40B4-BE49-F238E27FC236}">
                  <a16:creationId xmlns:a16="http://schemas.microsoft.com/office/drawing/2014/main" id="{7C727937-75A7-79D2-CBB0-4E2E41BC498A}"/>
                </a:ext>
              </a:extLst>
            </p:cNvPr>
            <p:cNvCxnSpPr>
              <a:stCxn id="10" idx="2"/>
              <a:endCxn id="9" idx="3"/>
            </p:cNvCxnSpPr>
            <p:nvPr/>
          </p:nvCxnSpPr>
          <p:spPr>
            <a:xfrm rot="5400000">
              <a:off x="2121661" y="4516644"/>
              <a:ext cx="1229205" cy="494120"/>
            </a:xfrm>
            <a:prstGeom prst="bentConnector2">
              <a:avLst/>
            </a:prstGeom>
            <a:ln w="38100">
              <a:solidFill>
                <a:srgbClr val="FFAB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Сполучна лінія: уступом 28">
              <a:extLst>
                <a:ext uri="{FF2B5EF4-FFF2-40B4-BE49-F238E27FC236}">
                  <a16:creationId xmlns:a16="http://schemas.microsoft.com/office/drawing/2014/main" id="{A2035ADD-1635-C725-6122-B3F10D1570CD}"/>
                </a:ext>
              </a:extLst>
            </p:cNvPr>
            <p:cNvCxnSpPr>
              <a:stCxn id="8" idx="1"/>
              <a:endCxn id="10" idx="2"/>
            </p:cNvCxnSpPr>
            <p:nvPr/>
          </p:nvCxnSpPr>
          <p:spPr>
            <a:xfrm rot="10800000">
              <a:off x="2983323" y="4149102"/>
              <a:ext cx="494120" cy="1229204"/>
            </a:xfrm>
            <a:prstGeom prst="bentConnector2">
              <a:avLst/>
            </a:prstGeom>
            <a:ln w="38100">
              <a:solidFill>
                <a:srgbClr val="FFAB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Сполучна лінія: уступом 30">
              <a:extLst>
                <a:ext uri="{FF2B5EF4-FFF2-40B4-BE49-F238E27FC236}">
                  <a16:creationId xmlns:a16="http://schemas.microsoft.com/office/drawing/2014/main" id="{58F1FA6F-8D7F-DB4E-AA9E-DF6FD34589FE}"/>
                </a:ext>
              </a:extLst>
            </p:cNvPr>
            <p:cNvCxnSpPr>
              <a:stCxn id="4" idx="2"/>
              <a:endCxn id="7" idx="3"/>
            </p:cNvCxnSpPr>
            <p:nvPr/>
          </p:nvCxnSpPr>
          <p:spPr>
            <a:xfrm rot="5400000">
              <a:off x="8354376" y="4524004"/>
              <a:ext cx="1214485" cy="494119"/>
            </a:xfrm>
            <a:prstGeom prst="bentConnector2">
              <a:avLst/>
            </a:prstGeom>
            <a:ln w="38100">
              <a:solidFill>
                <a:srgbClr val="FFAB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Сполучна лінія: уступом 32">
              <a:extLst>
                <a:ext uri="{FF2B5EF4-FFF2-40B4-BE49-F238E27FC236}">
                  <a16:creationId xmlns:a16="http://schemas.microsoft.com/office/drawing/2014/main" id="{4D1756A4-06FA-48E1-84AE-064B464168F3}"/>
                </a:ext>
              </a:extLst>
            </p:cNvPr>
            <p:cNvCxnSpPr>
              <a:stCxn id="3" idx="1"/>
            </p:cNvCxnSpPr>
            <p:nvPr/>
          </p:nvCxnSpPr>
          <p:spPr>
            <a:xfrm rot="10800000">
              <a:off x="9208677" y="4163822"/>
              <a:ext cx="494120" cy="1214485"/>
            </a:xfrm>
            <a:prstGeom prst="bentConnector2">
              <a:avLst/>
            </a:prstGeom>
            <a:ln w="38100">
              <a:solidFill>
                <a:srgbClr val="FFAB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88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Заголовок 72">
            <a:extLst>
              <a:ext uri="{FF2B5EF4-FFF2-40B4-BE49-F238E27FC236}">
                <a16:creationId xmlns:a16="http://schemas.microsoft.com/office/drawing/2014/main" id="{CAFD8023-8CD4-98EC-56D4-0D891898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Контингент здобувачів вищої освіти ФСП</a:t>
            </a:r>
            <a:endParaRPr lang="ru-UA" dirty="0"/>
          </a:p>
        </p:txBody>
      </p:sp>
      <p:graphicFrame>
        <p:nvGraphicFramePr>
          <p:cNvPr id="74" name="Диаграмма 2">
            <a:extLst>
              <a:ext uri="{FF2B5EF4-FFF2-40B4-BE49-F238E27FC236}">
                <a16:creationId xmlns:a16="http://schemas.microsoft.com/office/drawing/2014/main" id="{3BFC9772-3342-2FE0-E0B9-70BBD86DC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127885"/>
              </p:ext>
            </p:extLst>
          </p:nvPr>
        </p:nvGraphicFramePr>
        <p:xfrm>
          <a:off x="408673" y="1006761"/>
          <a:ext cx="11374654" cy="5451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823010" y="5368705"/>
            <a:ext cx="2181886" cy="124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3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Заголовок 72">
            <a:extLst>
              <a:ext uri="{FF2B5EF4-FFF2-40B4-BE49-F238E27FC236}">
                <a16:creationId xmlns:a16="http://schemas.microsoft.com/office/drawing/2014/main" id="{CAFD8023-8CD4-98EC-56D4-0D891898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Результати випуску</a:t>
            </a:r>
            <a:endParaRPr lang="ru-U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FB4DAD-93C6-FCAD-390E-74758BE1A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48" y="1141840"/>
            <a:ext cx="6234185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900" dirty="0">
                <a:latin typeface="Calibri" panose="020F0502020204030204" pitchFamily="34" charset="0"/>
                <a:cs typeface="Calibri" panose="020F0502020204030204" pitchFamily="34" charset="0"/>
              </a:rPr>
              <a:t>Згідно з ОП та навчальними планами </a:t>
            </a:r>
            <a:r>
              <a:rPr lang="uk-UA" sz="1900" b="1" dirty="0">
                <a:latin typeface="Calibri" panose="020F0502020204030204" pitchFamily="34" charset="0"/>
                <a:cs typeface="Calibri" panose="020F0502020204030204" pitchFamily="34" charset="0"/>
              </a:rPr>
              <a:t>комплексні атестаційні екзамени та захисти дипломних робіт на здобуття ступеня </a:t>
            </a:r>
            <a:r>
              <a:rPr lang="uk-UA" sz="1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бакалавра</a:t>
            </a:r>
            <a:r>
              <a:rPr lang="uk-U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успішно склали 100% студентів денної форми навчання:</a:t>
            </a:r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746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бакалавр соціології – </a:t>
            </a:r>
            <a:r>
              <a:rPr lang="uk-UA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студентів;</a:t>
            </a:r>
          </a:p>
          <a:p>
            <a:pPr indent="1746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бакалавр публічного управління та адміністрування – </a:t>
            </a:r>
            <a:r>
              <a:rPr lang="uk-UA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студент;</a:t>
            </a:r>
          </a:p>
          <a:p>
            <a:pPr indent="1746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lang="uk-UA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акалавр соціальної роботи – 10 студентів;</a:t>
            </a:r>
            <a:endParaRPr lang="uk-UA" sz="1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746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бакалавр права – </a:t>
            </a:r>
            <a:r>
              <a:rPr lang="uk-UA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 </a:t>
            </a: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студентів.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заочною формою навчання отримали ступінь</a:t>
            </a:r>
            <a:br>
              <a:rPr lang="uk-UA" sz="1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19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бакалавра</a:t>
            </a:r>
            <a:r>
              <a:rPr lang="uk-UA" sz="1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100% студентів:</a:t>
            </a:r>
          </a:p>
          <a:p>
            <a:pPr lvl="0" indent="1746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бакалавр соціології – 4 студентів;</a:t>
            </a:r>
          </a:p>
          <a:p>
            <a:pPr lvl="0" indent="1746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бакалавр права – </a:t>
            </a:r>
            <a:r>
              <a:rPr lang="uk-UA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</a:t>
            </a: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студентів</a:t>
            </a:r>
            <a:r>
              <a:rPr lang="uk-UA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indent="1746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lang="uk-UA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акалавр соціальної роботи – 5 студентів;</a:t>
            </a:r>
          </a:p>
          <a:p>
            <a:pPr lvl="0" indent="1746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бакалавр публічного управління та адміністрування </a:t>
            </a:r>
            <a:r>
              <a:rPr lang="uk-UA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8.</a:t>
            </a:r>
            <a:endParaRPr lang="uk-UA" sz="1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C63C5B6-C4FB-C09A-7780-42A817CDF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879" y="1254478"/>
            <a:ext cx="5138607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900" b="1" dirty="0">
                <a:latin typeface="Calibri" panose="020F0502020204030204" pitchFamily="34" charset="0"/>
                <a:cs typeface="Calibri" panose="020F0502020204030204" pitchFamily="34" charset="0"/>
              </a:rPr>
              <a:t>Кваліфікаційну роботу на здобуття</a:t>
            </a:r>
            <a:br>
              <a:rPr lang="uk-UA" sz="1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1900" b="1" dirty="0">
                <a:latin typeface="Calibri" panose="020F0502020204030204" pitchFamily="34" charset="0"/>
                <a:cs typeface="Calibri" panose="020F0502020204030204" pitchFamily="34" charset="0"/>
              </a:rPr>
              <a:t>ступеня </a:t>
            </a:r>
            <a:r>
              <a:rPr lang="uk-UA" sz="1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магістра</a:t>
            </a:r>
            <a:r>
              <a:rPr lang="uk-U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захистили: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Заочна</a:t>
            </a: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форма навчання – </a:t>
            </a:r>
            <a:r>
              <a:rPr lang="uk-UA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 </a:t>
            </a: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студентів: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054 Соціологія – </a:t>
            </a:r>
            <a:r>
              <a:rPr lang="uk-UA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студентів;</a:t>
            </a:r>
            <a:endParaRPr lang="uk-UA" sz="1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281 Публічне управління</a:t>
            </a:r>
            <a:b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 адміністрування – </a:t>
            </a:r>
            <a:r>
              <a:rPr lang="uk-UA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студентів;</a:t>
            </a:r>
            <a:endParaRPr lang="uk-UA" sz="1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081 Право – </a:t>
            </a:r>
            <a:r>
              <a:rPr lang="uk-UA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 студенти;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Соціальна робота – 5 студентів.</a:t>
            </a:r>
            <a:endParaRPr lang="uk-UA" sz="19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DEC2652-314C-9DE0-4D7C-1CC2AED11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97334"/>
            <a:ext cx="812874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Диплом з відзнакою</a:t>
            </a:r>
            <a:r>
              <a:rPr lang="uk-UA" sz="1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отримали </a:t>
            </a:r>
            <a:r>
              <a:rPr lang="uk-UA" sz="19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здобувачів </a:t>
            </a:r>
            <a:r>
              <a:rPr lang="uk-UA" sz="1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денної форми</a:t>
            </a:r>
            <a:br>
              <a:rPr lang="uk-UA" sz="1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1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 </a:t>
            </a:r>
            <a:r>
              <a:rPr lang="uk-UA" sz="19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здобувачів заочної </a:t>
            </a:r>
            <a:r>
              <a:rPr lang="uk-UA" sz="1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41147" y="5589917"/>
            <a:ext cx="1981339" cy="1091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3BE9C65-58B2-9658-1E5A-AA214655B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855" y="3911871"/>
            <a:ext cx="5414653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Кваліфікаційну роботу на здобуття ступеня </a:t>
            </a:r>
            <a:r>
              <a:rPr lang="uk-UA" sz="1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магістра</a:t>
            </a:r>
            <a:r>
              <a:rPr lang="uk-UA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захистили (випуск січень 2024 рік):</a:t>
            </a:r>
            <a:endParaRPr lang="uk-UA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Денна</a:t>
            </a: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форма навчання – </a:t>
            </a:r>
            <a:r>
              <a:rPr lang="uk-UA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 студента:</a:t>
            </a:r>
            <a:endParaRPr lang="uk-UA" sz="1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054 Соціологія – </a:t>
            </a:r>
            <a:r>
              <a:rPr lang="uk-UA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студентів (із них 4 іноземці);</a:t>
            </a:r>
            <a:endParaRPr lang="uk-UA" sz="1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281 Публічне управління та адміністрування – </a:t>
            </a:r>
            <a:r>
              <a:rPr lang="uk-UA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студентів;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081 Право </a:t>
            </a:r>
            <a:r>
              <a:rPr lang="uk-UA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40 студентів</a:t>
            </a: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(із них </a:t>
            </a:r>
            <a:r>
              <a:rPr lang="uk-UA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іноземці);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Соціальна робота – </a:t>
            </a:r>
            <a:r>
              <a:rPr lang="uk-UA" sz="19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студентів.</a:t>
            </a:r>
            <a:endParaRPr lang="uk-UA" sz="1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A52E544-BA1B-055B-E516-381E3972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45" y="184724"/>
            <a:ext cx="11005377" cy="822037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Набір</a:t>
            </a:r>
            <a:r>
              <a:rPr lang="ru-RU" dirty="0" smtClean="0">
                <a:solidFill>
                  <a:schemeClr val="bg1"/>
                </a:solidFill>
              </a:rPr>
              <a:t> на маг</a:t>
            </a:r>
            <a:r>
              <a:rPr lang="uk-UA" dirty="0" err="1" smtClean="0">
                <a:solidFill>
                  <a:schemeClr val="bg1"/>
                </a:solidFill>
              </a:rPr>
              <a:t>істерську</a:t>
            </a:r>
            <a:r>
              <a:rPr lang="uk-UA" dirty="0" smtClean="0">
                <a:solidFill>
                  <a:schemeClr val="bg1"/>
                </a:solidFill>
              </a:rPr>
              <a:t> ОПП «Публічне адміністрування та електронне урядування» за </a:t>
            </a:r>
            <a:r>
              <a:rPr lang="uk-UA" dirty="0" err="1" smtClean="0">
                <a:solidFill>
                  <a:schemeClr val="bg1"/>
                </a:solidFill>
              </a:rPr>
              <a:t>держфінансування</a:t>
            </a:r>
            <a:r>
              <a:rPr lang="uk-UA" dirty="0" smtClean="0">
                <a:solidFill>
                  <a:schemeClr val="bg1"/>
                </a:solidFill>
              </a:rPr>
              <a:t> НАДС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2" descr="Головна сторінка - Портал управління знаннями">
            <a:extLst>
              <a:ext uri="{FF2B5EF4-FFF2-40B4-BE49-F238E27FC236}">
                <a16:creationId xmlns:a16="http://schemas.microsoft.com/office/drawing/2014/main" id="{97A534D3-D069-204E-0069-6CC6A8E43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990" y="3167360"/>
            <a:ext cx="3137778" cy="119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0153" y="1302131"/>
            <a:ext cx="11263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kern="50" dirty="0" smtClean="0">
                <a:ea typeface="SimSun" panose="02010600030101010101" pitchFamily="2" charset="-122"/>
                <a:cs typeface="Mangal" panose="02040503050203030202" pitchFamily="18" charset="0"/>
              </a:rPr>
              <a:t>Кафедра теорії та практики управління </a:t>
            </a:r>
            <a:r>
              <a:rPr lang="uk-UA" sz="2000" kern="50" dirty="0" smtClean="0">
                <a:ea typeface="SimSun" panose="02010600030101010101" pitchFamily="2" charset="-122"/>
                <a:cs typeface="Mangal" panose="02040503050203030202" pitchFamily="18" charset="0"/>
              </a:rPr>
              <a:t>ФСП пройшла конкурсний відбір виконавців держзамовлення на підготовку здобувачів вищої освіти за освітнім ступенем магістра за спеціальністю «Публічне управління та адміністрування» галузі знань «Публічне управління та адміністрування», який проводився </a:t>
            </a:r>
            <a:r>
              <a:rPr lang="uk-UA" sz="2000" b="1" kern="50" dirty="0" smtClean="0">
                <a:ea typeface="SimSun" panose="02010600030101010101" pitchFamily="2" charset="-122"/>
                <a:cs typeface="Mangal" panose="02040503050203030202" pitchFamily="18" charset="0"/>
              </a:rPr>
              <a:t>НАДС</a:t>
            </a:r>
            <a:r>
              <a:rPr lang="uk-UA" sz="2000" kern="50" dirty="0" smtClean="0">
                <a:ea typeface="SimSun" panose="02010600030101010101" pitchFamily="2" charset="-122"/>
                <a:cs typeface="Mangal" panose="02040503050203030202" pitchFamily="18" charset="0"/>
              </a:rPr>
              <a:t>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0153" y="3040805"/>
            <a:ext cx="74816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kern="50" dirty="0">
                <a:ea typeface="SimSun" panose="02010600030101010101" pitchFamily="2" charset="-122"/>
                <a:cs typeface="Mangal" panose="02040503050203030202" pitchFamily="18" charset="0"/>
              </a:rPr>
              <a:t>Було прийнято на навчання </a:t>
            </a:r>
            <a:r>
              <a:rPr lang="uk-UA" sz="2000" b="1" kern="50" dirty="0" smtClean="0">
                <a:ea typeface="SimSun" panose="02010600030101010101" pitchFamily="2" charset="-122"/>
                <a:cs typeface="Mangal" panose="02040503050203030202" pitchFamily="18" charset="0"/>
              </a:rPr>
              <a:t>24 здобувача </a:t>
            </a:r>
            <a:r>
              <a:rPr lang="uk-UA" sz="2000" b="1" kern="50" dirty="0">
                <a:ea typeface="SimSun" panose="02010600030101010101" pitchFamily="2" charset="-122"/>
                <a:cs typeface="Mangal" panose="02040503050203030202" pitchFamily="18" charset="0"/>
              </a:rPr>
              <a:t>вищої освіти</a:t>
            </a:r>
            <a:r>
              <a:rPr lang="uk-UA" sz="2000" kern="50" dirty="0">
                <a:ea typeface="SimSun" panose="02010600030101010101" pitchFamily="2" charset="-122"/>
                <a:cs typeface="Mangal" panose="02040503050203030202" pitchFamily="18" charset="0"/>
              </a:rPr>
              <a:t>, які працюють в органах державної влади чи органах місцевого самоврядування та зараз здобувають освіту відповідно до затверджених програм за державним замовленням </a:t>
            </a:r>
            <a:r>
              <a:rPr lang="uk-UA" sz="2000" kern="50" dirty="0" smtClean="0">
                <a:ea typeface="SimSun" panose="02010600030101010101" pitchFamily="2" charset="-122"/>
                <a:cs typeface="Mangal" panose="02040503050203030202" pitchFamily="18" charset="0"/>
              </a:rPr>
              <a:t>НАДС.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0057" y="5459154"/>
            <a:ext cx="8082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i="1" kern="50" dirty="0">
                <a:ea typeface="SimSun" panose="02010600030101010101" pitchFamily="2" charset="-122"/>
                <a:cs typeface="Mangal" panose="02040503050203030202" pitchFamily="18" charset="0"/>
              </a:rPr>
              <a:t>Постанова Кабінету Міністрів України від 29 липня 2009 р. №789 «Про затвердження Порядку прийому на навчання за освітньо-професійною програмою підготовки магістрів за спеціальністю «Публічне управління та адміністрування» галузі знань «Публічне управління та адміністрування»» </a:t>
            </a:r>
            <a:r>
              <a:rPr lang="uk-UA" sz="1600" i="1" kern="50" dirty="0" smtClean="0">
                <a:ea typeface="SimSun" panose="02010600030101010101" pitchFamily="2" charset="-122"/>
                <a:cs typeface="Mangal" panose="02040503050203030202" pitchFamily="18" charset="0"/>
              </a:rPr>
              <a:t>(</a:t>
            </a:r>
            <a:r>
              <a:rPr lang="uk-UA" sz="1600" i="1" kern="50" dirty="0">
                <a:ea typeface="SimSun" panose="02010600030101010101" pitchFamily="2" charset="-122"/>
                <a:cs typeface="Mangal" panose="02040503050203030202" pitchFamily="18" charset="0"/>
              </a:rPr>
              <a:t>зі змінами від 15.06.2022 року)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146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A52E544-BA1B-055B-E516-381E3972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46" y="184724"/>
            <a:ext cx="9785340" cy="82203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Перемога у </a:t>
            </a:r>
            <a:r>
              <a:rPr lang="ru-RU" dirty="0" err="1">
                <a:solidFill>
                  <a:schemeClr val="bg1"/>
                </a:solidFill>
              </a:rPr>
              <a:t>конкурсі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кращих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освітніх</a:t>
            </a:r>
            <a:r>
              <a:rPr lang="ru-RU" dirty="0">
                <a:solidFill>
                  <a:schemeClr val="bg1"/>
                </a:solidFill>
              </a:rPr>
              <a:t> практик </a:t>
            </a:r>
            <a:r>
              <a:rPr lang="ru-RU" dirty="0" err="1">
                <a:solidFill>
                  <a:schemeClr val="bg1"/>
                </a:solidFill>
              </a:rPr>
              <a:t>підготовки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здобувачів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спеціальністю</a:t>
            </a:r>
            <a:r>
              <a:rPr lang="ru-RU" dirty="0">
                <a:solidFill>
                  <a:schemeClr val="bg1"/>
                </a:solidFill>
              </a:rPr>
              <a:t> 281 ПУА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DA282E-7F40-DF73-41A4-55412010C8B1}"/>
              </a:ext>
            </a:extLst>
          </p:cNvPr>
          <p:cNvSpPr/>
          <p:nvPr/>
        </p:nvSpPr>
        <p:spPr>
          <a:xfrm>
            <a:off x="600849" y="1499701"/>
            <a:ext cx="58806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000" dirty="0"/>
              <a:t>КПІ ім. Ігоря Сікорського здобув перше місце у номінації </a:t>
            </a:r>
            <a:r>
              <a:rPr lang="uk-UA" sz="2000" dirty="0" smtClean="0"/>
              <a:t>Підготовка </a:t>
            </a:r>
            <a:r>
              <a:rPr lang="uk-UA" sz="2000" dirty="0"/>
              <a:t>магістрів за спеціальністю </a:t>
            </a:r>
            <a:r>
              <a:rPr lang="uk-UA" sz="2000" dirty="0" smtClean="0"/>
              <a:t>281 «Публічне </a:t>
            </a:r>
            <a:r>
              <a:rPr lang="uk-UA" sz="2000" dirty="0"/>
              <a:t>управління та </a:t>
            </a:r>
            <a:r>
              <a:rPr lang="uk-UA" sz="2000" dirty="0" smtClean="0"/>
              <a:t>адміністрування» </a:t>
            </a:r>
            <a:r>
              <a:rPr lang="uk-UA" sz="2000" dirty="0"/>
              <a:t>галузі знань </a:t>
            </a:r>
            <a:r>
              <a:rPr lang="uk-UA" sz="2000" dirty="0" smtClean="0"/>
              <a:t>«Публічне </a:t>
            </a:r>
            <a:r>
              <a:rPr lang="uk-UA" sz="2000" dirty="0"/>
              <a:t>управління та </a:t>
            </a:r>
            <a:r>
              <a:rPr lang="uk-UA" sz="2000" dirty="0" smtClean="0"/>
              <a:t>адміністрування» </a:t>
            </a:r>
            <a:r>
              <a:rPr lang="uk-UA" sz="2000" dirty="0"/>
              <a:t>з освітньою інновацією </a:t>
            </a:r>
            <a:r>
              <a:rPr lang="uk-UA" sz="2000" b="1" dirty="0" smtClean="0"/>
              <a:t>«З перших рук»</a:t>
            </a:r>
          </a:p>
          <a:p>
            <a:pPr fontAlgn="base"/>
            <a:endParaRPr lang="uk-UA" sz="2000" dirty="0" smtClean="0"/>
          </a:p>
          <a:p>
            <a:pPr fontAlgn="base"/>
            <a:endParaRPr lang="uk-UA" sz="2000" dirty="0"/>
          </a:p>
          <a:p>
            <a:pPr algn="just" fontAlgn="base"/>
            <a:r>
              <a:rPr lang="uk-UA" sz="2000" dirty="0"/>
              <a:t>Автор: </a:t>
            </a:r>
            <a:r>
              <a:rPr lang="uk-UA" sz="2000" b="1" dirty="0"/>
              <a:t>Яна Юріївна </a:t>
            </a:r>
            <a:r>
              <a:rPr lang="uk-UA" sz="2000" b="1" dirty="0" err="1"/>
              <a:t>Цимбаленко</a:t>
            </a:r>
            <a:r>
              <a:rPr lang="uk-UA" sz="2000" dirty="0"/>
              <a:t>, доцент кафедри теорії та практики </a:t>
            </a:r>
            <a:r>
              <a:rPr lang="uk-UA" sz="2000" dirty="0" smtClean="0"/>
              <a:t>управління та </a:t>
            </a:r>
            <a:r>
              <a:rPr lang="uk-UA" sz="2000" b="1" dirty="0" smtClean="0"/>
              <a:t>Ростислав Іванович </a:t>
            </a:r>
            <a:r>
              <a:rPr lang="uk-UA" sz="2000" b="1" dirty="0" err="1" smtClean="0"/>
              <a:t>Пашов</a:t>
            </a:r>
            <a:r>
              <a:rPr lang="uk-UA" sz="2000" b="1" dirty="0" smtClean="0"/>
              <a:t> </a:t>
            </a:r>
            <a:r>
              <a:rPr lang="uk-UA" sz="2000" dirty="0" smtClean="0"/>
              <a:t>старший викладач кафедри теорії та практики управління</a:t>
            </a:r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355" y="1300524"/>
            <a:ext cx="3272913" cy="43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823010" y="5368705"/>
            <a:ext cx="2181886" cy="124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A52E544-BA1B-055B-E516-381E3972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46" y="184724"/>
            <a:ext cx="9785340" cy="822037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Акредитацію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Національного</a:t>
            </a:r>
            <a:r>
              <a:rPr lang="ru-RU" dirty="0">
                <a:solidFill>
                  <a:schemeClr val="bg1"/>
                </a:solidFill>
              </a:rPr>
              <a:t> агентства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забезпечення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вищої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освіти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отримали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DA282E-7F40-DF73-41A4-55412010C8B1}"/>
              </a:ext>
            </a:extLst>
          </p:cNvPr>
          <p:cNvSpPr/>
          <p:nvPr/>
        </p:nvSpPr>
        <p:spPr>
          <a:xfrm>
            <a:off x="512546" y="1565809"/>
            <a:ext cx="59911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ru-RU" sz="2000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Освітньо-професійна</a:t>
            </a:r>
            <a:r>
              <a:rPr lang="ru-RU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ru-RU" sz="2000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програма</a:t>
            </a:r>
            <a:r>
              <a:rPr lang="ru-RU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ru-RU" sz="2000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магістерського</a:t>
            </a:r>
            <a:r>
              <a:rPr lang="ru-RU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ru-RU" sz="2000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рівня</a:t>
            </a:r>
            <a:r>
              <a:rPr lang="ru-RU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«</a:t>
            </a:r>
            <a:r>
              <a:rPr lang="ru-RU" sz="2000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Врегулювання</a:t>
            </a:r>
            <a:r>
              <a:rPr lang="ru-RU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ru-RU" sz="2000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конфліктів</a:t>
            </a:r>
            <a:r>
              <a:rPr lang="ru-RU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та </a:t>
            </a:r>
            <a:r>
              <a:rPr lang="ru-RU" sz="2000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медіація</a:t>
            </a:r>
            <a:r>
              <a:rPr lang="ru-RU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» </a:t>
            </a:r>
            <a:r>
              <a:rPr lang="ru-RU" sz="2000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зі</a:t>
            </a:r>
            <a:r>
              <a:rPr lang="ru-RU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uk-UA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спеціальності 054</a:t>
            </a:r>
            <a:r>
              <a:rPr lang="uk-UA" sz="2000" b="1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Соціологія</a:t>
            </a:r>
          </a:p>
          <a:p>
            <a:pPr>
              <a:lnSpc>
                <a:spcPct val="95000"/>
              </a:lnSpc>
            </a:pPr>
            <a:endParaRPr lang="uk-UA" sz="2000" kern="50" dirty="0" smtClean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ru-RU" sz="2000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Освітньо-наукова</a:t>
            </a:r>
            <a:r>
              <a:rPr lang="ru-RU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ru-RU" sz="2000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програма</a:t>
            </a:r>
            <a:r>
              <a:rPr lang="ru-RU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ru-RU" sz="2000" b="1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Право</a:t>
            </a:r>
            <a:r>
              <a:rPr lang="ru-RU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081 Право </a:t>
            </a:r>
            <a:r>
              <a:rPr lang="ru-RU" sz="2000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третій</a:t>
            </a:r>
            <a:r>
              <a:rPr lang="ru-RU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(</a:t>
            </a:r>
            <a:r>
              <a:rPr lang="ru-RU" sz="2000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освітньо-науковий</a:t>
            </a:r>
            <a:r>
              <a:rPr lang="ru-RU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/</a:t>
            </a:r>
            <a:r>
              <a:rPr lang="ru-RU" sz="2000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освітньо-творчий</a:t>
            </a:r>
            <a:r>
              <a:rPr lang="ru-RU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) </a:t>
            </a:r>
            <a:r>
              <a:rPr lang="ru-RU" sz="2000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рівень</a:t>
            </a:r>
            <a:endParaRPr lang="ru-RU" sz="2000" kern="50" dirty="0" smtClean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</a:pPr>
            <a:endParaRPr lang="ru-RU" sz="2000" kern="50" dirty="0" smtClean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ru-RU" sz="2000" dirty="0" err="1" smtClean="0"/>
              <a:t>Освітньо-наукова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програма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Психологія</a:t>
            </a:r>
            <a:r>
              <a:rPr lang="ru-RU" sz="2000" b="1" dirty="0" smtClean="0"/>
              <a:t> </a:t>
            </a:r>
            <a:r>
              <a:rPr lang="ru-RU" sz="2000" dirty="0" smtClean="0"/>
              <a:t>053 </a:t>
            </a:r>
            <a:r>
              <a:rPr lang="ru-RU" sz="2000" dirty="0" err="1" smtClean="0"/>
              <a:t>Психологія</a:t>
            </a:r>
            <a:r>
              <a:rPr lang="ru-RU" sz="2000" dirty="0" smtClean="0"/>
              <a:t> </a:t>
            </a:r>
            <a:r>
              <a:rPr lang="ru-RU" sz="2000" dirty="0" err="1" smtClean="0"/>
              <a:t>третій</a:t>
            </a:r>
            <a:r>
              <a:rPr lang="ru-RU" sz="2000" dirty="0" smtClean="0"/>
              <a:t> (</a:t>
            </a:r>
            <a:r>
              <a:rPr lang="ru-RU" sz="2000" dirty="0" err="1" smtClean="0"/>
              <a:t>освітньо-науковий</a:t>
            </a:r>
            <a:r>
              <a:rPr lang="ru-RU" sz="2000" dirty="0" smtClean="0"/>
              <a:t>/</a:t>
            </a:r>
            <a:r>
              <a:rPr lang="ru-RU" sz="2000" dirty="0" err="1" smtClean="0"/>
              <a:t>освітньо-творчий</a:t>
            </a:r>
            <a:r>
              <a:rPr lang="ru-RU" sz="2000" dirty="0" smtClean="0"/>
              <a:t>) </a:t>
            </a:r>
            <a:r>
              <a:rPr lang="ru-RU" sz="2000" dirty="0" err="1" smtClean="0"/>
              <a:t>рівень</a:t>
            </a:r>
            <a:endParaRPr lang="ru-RU" sz="2000" dirty="0" smtClean="0"/>
          </a:p>
          <a:p>
            <a:pPr>
              <a:lnSpc>
                <a:spcPct val="95000"/>
              </a:lnSpc>
            </a:pPr>
            <a:r>
              <a:rPr lang="uk-UA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uk-UA" sz="2000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Освітньо</a:t>
            </a:r>
            <a:r>
              <a:rPr lang="uk-UA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-наукова програма </a:t>
            </a:r>
            <a:r>
              <a:rPr lang="uk-UA" sz="2000" b="1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Філософія</a:t>
            </a:r>
            <a:r>
              <a:rPr lang="uk-UA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033 Філософія третій (</a:t>
            </a:r>
            <a:r>
              <a:rPr lang="uk-UA" sz="2000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освітньо</a:t>
            </a:r>
            <a:r>
              <a:rPr lang="uk-UA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-науковий/</a:t>
            </a:r>
            <a:r>
              <a:rPr lang="uk-UA" sz="2000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освітньо</a:t>
            </a:r>
            <a:r>
              <a:rPr lang="uk-UA" sz="2000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-творчий) рівень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endParaRPr lang="uk-UA" sz="2000" kern="5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026" name="Picture 2" descr="http://fsp.kpi.ua/wp-content/uploads/2021/05/054-1024x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872" y="1083144"/>
            <a:ext cx="2823540" cy="19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0694" t="14074" r="21528" b="17037"/>
          <a:stretch/>
        </p:blipFill>
        <p:spPr>
          <a:xfrm>
            <a:off x="6595790" y="2230140"/>
            <a:ext cx="2621996" cy="1758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1042" t="14259" r="21458" b="16667"/>
          <a:stretch/>
        </p:blipFill>
        <p:spPr>
          <a:xfrm>
            <a:off x="9217786" y="3818036"/>
            <a:ext cx="2651986" cy="17920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1041" t="13333" r="21042" b="16297"/>
          <a:stretch/>
        </p:blipFill>
        <p:spPr>
          <a:xfrm>
            <a:off x="6595790" y="4714042"/>
            <a:ext cx="2621996" cy="17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A52E544-BA1B-055B-E516-381E3972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46" y="184724"/>
            <a:ext cx="9785340" cy="822037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Зразкову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акредитація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Національного</a:t>
            </a:r>
            <a:r>
              <a:rPr lang="ru-RU" dirty="0">
                <a:solidFill>
                  <a:schemeClr val="bg1"/>
                </a:solidFill>
              </a:rPr>
              <a:t> агентства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забезпечення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вищої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освіти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DA282E-7F40-DF73-41A4-55412010C8B1}"/>
              </a:ext>
            </a:extLst>
          </p:cNvPr>
          <p:cNvSpPr/>
          <p:nvPr/>
        </p:nvSpPr>
        <p:spPr>
          <a:xfrm>
            <a:off x="600849" y="1499701"/>
            <a:ext cx="58806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000" dirty="0"/>
              <a:t>Освітньо-професійна програма магістерського рівня </a:t>
            </a:r>
            <a:r>
              <a:rPr lang="uk-UA" sz="2000" dirty="0" smtClean="0"/>
              <a:t>«Врегулювання </a:t>
            </a:r>
            <a:r>
              <a:rPr lang="uk-UA" sz="2000" dirty="0"/>
              <a:t>конфліктів та </a:t>
            </a:r>
            <a:r>
              <a:rPr lang="uk-UA" sz="2000" dirty="0" smtClean="0"/>
              <a:t>медіація» </a:t>
            </a:r>
            <a:r>
              <a:rPr lang="uk-UA" sz="2000" dirty="0"/>
              <a:t>отримала </a:t>
            </a:r>
            <a:r>
              <a:rPr lang="uk-UA" sz="2000" b="1" dirty="0"/>
              <a:t>зразкову акредитацію </a:t>
            </a:r>
            <a:r>
              <a:rPr lang="uk-UA" sz="2000" dirty="0"/>
              <a:t>від Національного агентства із забезпечення якості вищої освіти і стала першою в Україні магістерською освітньою програмою зі спеціальності 054 Соціологія, що має статус “акредитація з визначенням </a:t>
            </a:r>
            <a:r>
              <a:rPr lang="uk-UA" sz="2000" b="1" dirty="0" smtClean="0"/>
              <a:t>«зразкова»</a:t>
            </a:r>
            <a:r>
              <a:rPr lang="uk-UA" sz="2000" dirty="0" smtClean="0"/>
              <a:t>.</a:t>
            </a:r>
            <a:r>
              <a:rPr lang="uk-UA" sz="2000" b="1" dirty="0" smtClean="0"/>
              <a:t> </a:t>
            </a:r>
            <a:r>
              <a:rPr lang="uk-UA" sz="2000" dirty="0"/>
              <a:t>Експерти Національного агентства провели фундаментальну роботу з аналізу та оцінювання програми за 9 критеріями і надали необхідні рекомендації для її подальшого вдосконалення.</a:t>
            </a:r>
          </a:p>
        </p:txBody>
      </p:sp>
      <p:pic>
        <p:nvPicPr>
          <p:cNvPr id="1028" name="Picture 4" descr="http://www.sociology.kpi.ua/wp-content/uploads/2021/09/2021-09-15_10-32-44-735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14" y="1518893"/>
            <a:ext cx="4611577" cy="345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BD74FD9B-8B44-560E-52D2-53A2013CEDDE}"/>
              </a:ext>
            </a:extLst>
          </p:cNvPr>
          <p:cNvSpPr/>
          <p:nvPr/>
        </p:nvSpPr>
        <p:spPr>
          <a:xfrm>
            <a:off x="957944" y="2508507"/>
            <a:ext cx="1027611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ru-RU" sz="8000" b="1" kern="50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Наукова</a:t>
            </a:r>
            <a:r>
              <a:rPr lang="ru-RU" sz="8000" b="1" kern="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робота ФСП</a:t>
            </a:r>
          </a:p>
        </p:txBody>
      </p:sp>
    </p:spTree>
    <p:extLst>
      <p:ext uri="{BB962C8B-B14F-4D97-AF65-F5344CB8AC3E}">
        <p14:creationId xmlns:p14="http://schemas.microsoft.com/office/powerpoint/2010/main" val="19589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A52E544-BA1B-055B-E516-381E3972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38" y="226336"/>
            <a:ext cx="8419018" cy="822037"/>
          </a:xfrm>
        </p:spPr>
        <p:txBody>
          <a:bodyPr/>
          <a:lstStyle/>
          <a:p>
            <a:r>
              <a:rPr lang="uk-UA" dirty="0"/>
              <a:t>У</a:t>
            </a:r>
            <a:r>
              <a:rPr lang="uk-UA" dirty="0" smtClean="0"/>
              <a:t>часть </a:t>
            </a:r>
            <a:r>
              <a:rPr lang="uk-UA" dirty="0"/>
              <a:t>у </a:t>
            </a:r>
            <a:r>
              <a:rPr lang="uk-UA" dirty="0" err="1"/>
              <a:t>госпдоговірних</a:t>
            </a:r>
            <a:r>
              <a:rPr lang="uk-UA" dirty="0"/>
              <a:t> </a:t>
            </a:r>
            <a:r>
              <a:rPr lang="uk-UA" dirty="0" smtClean="0"/>
              <a:t>НДР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842147"/>
              </p:ext>
            </p:extLst>
          </p:nvPr>
        </p:nvGraphicFramePr>
        <p:xfrm>
          <a:off x="657550" y="1415127"/>
          <a:ext cx="10755517" cy="45836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880583">
                  <a:extLst>
                    <a:ext uri="{9D8B030D-6E8A-4147-A177-3AD203B41FA5}">
                      <a16:colId xmlns:a16="http://schemas.microsoft.com/office/drawing/2014/main" val="192986457"/>
                    </a:ext>
                  </a:extLst>
                </a:gridCol>
                <a:gridCol w="6874934">
                  <a:extLst>
                    <a:ext uri="{9D8B030D-6E8A-4147-A177-3AD203B41FA5}">
                      <a16:colId xmlns:a16="http://schemas.microsoft.com/office/drawing/2014/main" val="957396308"/>
                    </a:ext>
                  </a:extLst>
                </a:gridCol>
              </a:tblGrid>
              <a:tr h="85944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НПП факультету взяли участь у </a:t>
                      </a:r>
                      <a:r>
                        <a:rPr lang="ru-RU" sz="2200" dirty="0" err="1" smtClean="0"/>
                        <a:t>госпдоговірних</a:t>
                      </a:r>
                      <a:r>
                        <a:rPr lang="ru-RU" sz="2200" dirty="0" smtClean="0"/>
                        <a:t> НДР  на </a:t>
                      </a:r>
                      <a:r>
                        <a:rPr lang="ru-RU" sz="2200" dirty="0" err="1" smtClean="0"/>
                        <a:t>загальну</a:t>
                      </a:r>
                      <a:r>
                        <a:rPr lang="ru-RU" sz="2200" dirty="0" smtClean="0"/>
                        <a:t> суму </a:t>
                      </a:r>
                      <a:r>
                        <a:rPr lang="ru-RU" sz="2200" u="sng" dirty="0" smtClean="0"/>
                        <a:t>308</a:t>
                      </a:r>
                      <a:r>
                        <a:rPr lang="ru-RU" sz="2200" u="sng" baseline="0" dirty="0" smtClean="0"/>
                        <a:t> </a:t>
                      </a:r>
                      <a:r>
                        <a:rPr lang="ru-RU" sz="2200" u="sng" dirty="0" smtClean="0"/>
                        <a:t>746</a:t>
                      </a:r>
                      <a:r>
                        <a:rPr lang="ru-RU" sz="2200" dirty="0" smtClean="0"/>
                        <a:t> </a:t>
                      </a:r>
                      <a:r>
                        <a:rPr lang="ru-RU" sz="2200" dirty="0" err="1" smtClean="0"/>
                        <a:t>грн</a:t>
                      </a:r>
                      <a:endParaRPr lang="ru-RU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051548"/>
                  </a:ext>
                </a:extLst>
              </a:tr>
              <a:tr h="95493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 ДНДЧ/0201.01/3011.01/169/2023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Аналітичний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супровід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проведення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соціологічного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опитування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мешканців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Вінницької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області</a:t>
                      </a:r>
                      <a:r>
                        <a:rPr lang="ru-RU" dirty="0" smtClean="0"/>
                        <a:t>  (23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760 </a:t>
                      </a:r>
                      <a:r>
                        <a:rPr lang="ru-RU" dirty="0" err="1" smtClean="0"/>
                        <a:t>грн</a:t>
                      </a:r>
                      <a:r>
                        <a:rPr lang="ru-RU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281120"/>
                  </a:ext>
                </a:extLst>
              </a:tr>
              <a:tr h="18143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№ДНДЧ/0201.01/3011.01/189/2023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Проведення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аналізу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вхідного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вихідного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соціологічного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опитування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щодо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оцінки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ефективності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навчально</a:t>
                      </a:r>
                      <a:r>
                        <a:rPr lang="ru-RU" dirty="0" smtClean="0"/>
                        <a:t>- методичного комплексу </a:t>
                      </a:r>
                      <a:r>
                        <a:rPr lang="ru-RU" dirty="0" err="1" smtClean="0"/>
                        <a:t>дисципліни</a:t>
                      </a:r>
                      <a:r>
                        <a:rPr lang="ru-RU" dirty="0" smtClean="0"/>
                        <a:t> «</a:t>
                      </a:r>
                      <a:r>
                        <a:rPr lang="ru-RU" dirty="0" err="1" smtClean="0"/>
                        <a:t>Антикорупція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доброчесність</a:t>
                      </a:r>
                      <a:r>
                        <a:rPr lang="ru-RU" dirty="0" smtClean="0"/>
                        <a:t>»</a:t>
                      </a:r>
                    </a:p>
                    <a:p>
                      <a:r>
                        <a:rPr lang="ru-RU" dirty="0" smtClean="0"/>
                        <a:t>(33 580 </a:t>
                      </a:r>
                      <a:r>
                        <a:rPr lang="ru-RU" dirty="0" err="1" smtClean="0"/>
                        <a:t>грн</a:t>
                      </a:r>
                      <a:r>
                        <a:rPr lang="ru-RU" dirty="0" smtClean="0"/>
                        <a:t> 80 коп.)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558288"/>
                  </a:ext>
                </a:extLst>
              </a:tr>
              <a:tr h="95493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№ДНДЧ/0201.01./3011.01/227/2023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Проведення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аналізу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соціологічного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опитування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громадян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України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щодо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відомості</a:t>
                      </a:r>
                      <a:r>
                        <a:rPr lang="ru-RU" dirty="0" smtClean="0"/>
                        <a:t> ТМ</a:t>
                      </a:r>
                      <a:r>
                        <a:rPr lang="ru-RU" baseline="0" dirty="0" smtClean="0"/>
                        <a:t> «</a:t>
                      </a:r>
                      <a:r>
                        <a:rPr lang="es-ES" dirty="0" smtClean="0"/>
                        <a:t>UKLON</a:t>
                      </a:r>
                      <a:r>
                        <a:rPr lang="uk-UA" dirty="0" smtClean="0"/>
                        <a:t>» (251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424 грн)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619422"/>
                  </a:ext>
                </a:extLst>
              </a:tr>
            </a:tbl>
          </a:graphicData>
        </a:graphic>
      </p:graphicFrame>
      <p:pic>
        <p:nvPicPr>
          <p:cNvPr id="6146" name="Picture 2" descr="C:\Users\TPU\Downloads\msg468527134-3078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-16934"/>
            <a:ext cx="3902075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2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A52E544-BA1B-055B-E516-381E3972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3" y="382800"/>
            <a:ext cx="8419018" cy="822037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Досягнення на ФСП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9">
            <a:extLst>
              <a:ext uri="{FF2B5EF4-FFF2-40B4-BE49-F238E27FC236}">
                <a16:creationId xmlns:a16="http://schemas.microsoft.com/office/drawing/2014/main" id="{6A61F2BF-114F-0B12-95B2-635147DD0490}"/>
              </a:ext>
            </a:extLst>
          </p:cNvPr>
          <p:cNvSpPr/>
          <p:nvPr/>
        </p:nvSpPr>
        <p:spPr>
          <a:xfrm>
            <a:off x="870299" y="5750831"/>
            <a:ext cx="11987561" cy="64633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7053" y="4195623"/>
            <a:ext cx="49964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Аспірантка</a:t>
            </a:r>
            <a:r>
              <a:rPr lang="ru-RU" dirty="0"/>
              <a:t> </a:t>
            </a:r>
            <a:r>
              <a:rPr lang="ru-RU" dirty="0" err="1"/>
              <a:t>кафедри</a:t>
            </a:r>
            <a:r>
              <a:rPr lang="ru-RU" dirty="0"/>
              <a:t> КІГАП </a:t>
            </a:r>
            <a:r>
              <a:rPr lang="ru-RU" dirty="0" err="1"/>
              <a:t>Самчинська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Оксана </a:t>
            </a:r>
            <a:r>
              <a:rPr lang="ru-RU" dirty="0" err="1"/>
              <a:t>Андріївна</a:t>
            </a:r>
            <a:r>
              <a:rPr lang="ru-RU" dirty="0"/>
              <a:t> </a:t>
            </a:r>
            <a:r>
              <a:rPr lang="ru-RU" dirty="0" err="1"/>
              <a:t>здобула</a:t>
            </a:r>
            <a:r>
              <a:rPr lang="ru-RU" dirty="0"/>
              <a:t> </a:t>
            </a:r>
            <a:r>
              <a:rPr lang="ru-RU" dirty="0" err="1"/>
              <a:t>стипендію</a:t>
            </a:r>
            <a:r>
              <a:rPr lang="ru-RU" dirty="0"/>
              <a:t> КМУ, </a:t>
            </a: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  <a:p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18 </a:t>
            </a:r>
            <a:r>
              <a:rPr lang="ru-RU" dirty="0" err="1"/>
              <a:t>квітня</a:t>
            </a:r>
            <a:r>
              <a:rPr lang="ru-RU" dirty="0"/>
              <a:t> 2023 р. </a:t>
            </a:r>
            <a:r>
              <a:rPr lang="es-ES" dirty="0"/>
              <a:t>N 322-</a:t>
            </a:r>
            <a:r>
              <a:rPr lang="ru-RU" dirty="0"/>
              <a:t>р «Про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академічної</a:t>
            </a:r>
            <a:r>
              <a:rPr lang="ru-RU" dirty="0"/>
              <a:t> </a:t>
            </a:r>
            <a:r>
              <a:rPr lang="ru-RU" dirty="0" err="1"/>
              <a:t>стипендії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студентам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та </a:t>
            </a:r>
            <a:r>
              <a:rPr lang="ru-RU" dirty="0" err="1"/>
              <a:t>аспірантам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pic>
        <p:nvPicPr>
          <p:cNvPr id="1026" name="Picture 2" descr="Самчинська Оксана Андріївна - Факультет соціології і права КПІ ім. Ігоря  Сікорськ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815" y="3349161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051" y="1147623"/>
            <a:ext cx="2134952" cy="33249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8958" y="1400621"/>
            <a:ext cx="4846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Доцент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Чолій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Сергій</a:t>
            </a:r>
            <a:r>
              <a:rPr lang="ru-RU" dirty="0" smtClean="0"/>
              <a:t> </a:t>
            </a:r>
            <a:r>
              <a:rPr lang="ru-RU" dirty="0" err="1" smtClean="0"/>
              <a:t>Васильович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ст.викладачка</a:t>
            </a:r>
            <a:r>
              <a:rPr lang="ru-RU" dirty="0"/>
              <a:t> </a:t>
            </a:r>
            <a:r>
              <a:rPr lang="ru-RU" dirty="0" err="1"/>
              <a:t>кафедри</a:t>
            </a:r>
            <a:r>
              <a:rPr lang="ru-RU" dirty="0"/>
              <a:t> ІВПП Головко Ольга </a:t>
            </a:r>
            <a:r>
              <a:rPr lang="ru-RU" dirty="0" err="1"/>
              <a:t>Михайлівна</a:t>
            </a:r>
            <a:r>
              <a:rPr lang="ru-RU" dirty="0"/>
              <a:t> </a:t>
            </a:r>
            <a:r>
              <a:rPr lang="ru-RU" dirty="0" err="1"/>
              <a:t>здобули</a:t>
            </a:r>
            <a:r>
              <a:rPr lang="ru-RU" dirty="0"/>
              <a:t> </a:t>
            </a:r>
            <a:r>
              <a:rPr lang="ru-RU" dirty="0" err="1"/>
              <a:t>звання</a:t>
            </a:r>
            <a:r>
              <a:rPr lang="ru-RU" dirty="0"/>
              <a:t> «</a:t>
            </a:r>
            <a:r>
              <a:rPr lang="ru-RU" dirty="0" err="1"/>
              <a:t>Молодий</a:t>
            </a:r>
            <a:r>
              <a:rPr lang="ru-RU" dirty="0"/>
              <a:t> </a:t>
            </a:r>
            <a:r>
              <a:rPr lang="ru-RU" dirty="0" err="1"/>
              <a:t>викладач-дослідник</a:t>
            </a:r>
            <a:r>
              <a:rPr lang="ru-RU" dirty="0"/>
              <a:t> КПІ».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580" y="1147623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50048" y="1694159"/>
            <a:ext cx="3528000" cy="396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lang="uk-UA" sz="2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акалаврат</a:t>
            </a:r>
            <a:r>
              <a:rPr lang="uk-UA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освітньо-професійних</a:t>
            </a:r>
            <a:br>
              <a:rPr lang="uk-UA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 в межах 5 спеціальностей:</a:t>
            </a:r>
            <a:br>
              <a:rPr lang="uk-UA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081 Право</a:t>
            </a:r>
            <a:br>
              <a:rPr lang="uk-U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281 Публічне управління та адміністрування</a:t>
            </a:r>
            <a:br>
              <a:rPr lang="uk-U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054 Соціологія </a:t>
            </a:r>
            <a:br>
              <a:rPr lang="uk-U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Соціальна робота</a:t>
            </a:r>
            <a:br>
              <a:rPr lang="uk-U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053 Психологія</a:t>
            </a:r>
            <a:endParaRPr lang="uk-U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89A2B0A-7599-2ECE-CFEA-4E9189EDB358}"/>
              </a:ext>
            </a:extLst>
          </p:cNvPr>
          <p:cNvSpPr txBox="1">
            <a:spLocks/>
          </p:cNvSpPr>
          <p:nvPr/>
        </p:nvSpPr>
        <p:spPr>
          <a:xfrm>
            <a:off x="4421609" y="1811858"/>
            <a:ext cx="3528000" cy="396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96E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1C396E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9pPr>
          </a:lstStyle>
          <a:p>
            <a:pPr>
              <a:lnSpc>
                <a:spcPct val="95000"/>
              </a:lnSpc>
            </a:pPr>
            <a:r>
              <a:rPr lang="uk-UA" sz="2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Магістратура</a:t>
            </a:r>
          </a:p>
          <a:p>
            <a:pPr>
              <a:lnSpc>
                <a:spcPct val="95000"/>
              </a:lnSpc>
            </a:pPr>
            <a:r>
              <a:rPr lang="uk-UA" sz="24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uk-UA" sz="2400" b="1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b="1" u="sng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освітньо-професійних програм </a:t>
            </a:r>
            <a:r>
              <a:rPr lang="uk-UA" sz="2400" b="1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 1 </a:t>
            </a:r>
            <a:r>
              <a:rPr lang="uk-UA" sz="2400" b="1" u="sng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освітньо</a:t>
            </a:r>
            <a:r>
              <a:rPr lang="uk-UA" sz="2400" b="1" u="sng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-наукова програма </a:t>
            </a:r>
            <a:r>
              <a:rPr lang="uk-UA" sz="2400" b="1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uk-UA" sz="24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межах 4 </a:t>
            </a:r>
            <a:r>
              <a:rPr lang="uk-UA" sz="2400" b="1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спеціальностей</a:t>
            </a:r>
            <a:r>
              <a:rPr lang="uk-UA" sz="24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uk-UA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081 Право</a:t>
            </a:r>
            <a:br>
              <a:rPr lang="uk-UA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281 Публічне управління та адміністрування</a:t>
            </a:r>
            <a:br>
              <a:rPr lang="uk-UA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054 </a:t>
            </a:r>
            <a:r>
              <a:rPr lang="uk-UA" sz="2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Соціологія </a:t>
            </a:r>
            <a:r>
              <a:rPr lang="uk-UA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Соціальна робота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2FFCE05-8696-872D-10CA-AB12B001974B}"/>
              </a:ext>
            </a:extLst>
          </p:cNvPr>
          <p:cNvSpPr txBox="1">
            <a:spLocks/>
          </p:cNvSpPr>
          <p:nvPr/>
        </p:nvSpPr>
        <p:spPr>
          <a:xfrm>
            <a:off x="8193170" y="1811858"/>
            <a:ext cx="3528000" cy="396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96E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1C396E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9pPr>
          </a:lstStyle>
          <a:p>
            <a:pPr>
              <a:lnSpc>
                <a:spcPct val="95000"/>
              </a:lnSpc>
            </a:pPr>
            <a:r>
              <a:rPr lang="uk-UA" sz="2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Аспірантура</a:t>
            </a:r>
          </a:p>
          <a:p>
            <a:pPr>
              <a:lnSpc>
                <a:spcPct val="95000"/>
              </a:lnSpc>
            </a:pPr>
            <a:r>
              <a:rPr lang="uk-UA" sz="24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uk-UA" sz="2400" b="1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b="1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освітньо-наукових</a:t>
            </a:r>
            <a:r>
              <a:rPr lang="uk-UA" sz="2400" b="1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програм:</a:t>
            </a:r>
            <a:endParaRPr lang="uk-UA" sz="24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</a:pPr>
            <a:r>
              <a:rPr lang="uk-UA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081 Право</a:t>
            </a:r>
          </a:p>
          <a:p>
            <a:pPr>
              <a:lnSpc>
                <a:spcPct val="95000"/>
              </a:lnSpc>
            </a:pPr>
            <a:r>
              <a:rPr lang="uk-UA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281 Публічне управління та адміністрування</a:t>
            </a:r>
          </a:p>
          <a:p>
            <a:pPr>
              <a:lnSpc>
                <a:spcPct val="95000"/>
              </a:lnSpc>
            </a:pPr>
            <a:r>
              <a:rPr lang="uk-UA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054 Соціологія</a:t>
            </a:r>
          </a:p>
          <a:p>
            <a:pPr>
              <a:lnSpc>
                <a:spcPct val="95000"/>
              </a:lnSpc>
            </a:pPr>
            <a:r>
              <a:rPr lang="uk-UA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033 </a:t>
            </a:r>
            <a:r>
              <a:rPr lang="uk-UA" sz="2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Філософія</a:t>
            </a:r>
          </a:p>
          <a:p>
            <a:pPr>
              <a:lnSpc>
                <a:spcPct val="95000"/>
              </a:lnSpc>
            </a:pPr>
            <a:r>
              <a:rPr lang="uk-UA" sz="24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Соціальна робота</a:t>
            </a:r>
            <a:endParaRPr lang="uk-UA" sz="24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</a:pPr>
            <a:r>
              <a:rPr lang="uk-UA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053 Психологія</a:t>
            </a:r>
          </a:p>
          <a:p>
            <a:pPr>
              <a:lnSpc>
                <a:spcPct val="95000"/>
              </a:lnSpc>
            </a:pPr>
            <a:r>
              <a:rPr lang="uk-UA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032 Історія та археологія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63374" y="298766"/>
            <a:ext cx="12264426" cy="80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B743C68-69A4-5800-29C8-4669E74DB5F0}"/>
              </a:ext>
            </a:extLst>
          </p:cNvPr>
          <p:cNvSpPr txBox="1">
            <a:spLocks/>
          </p:cNvSpPr>
          <p:nvPr/>
        </p:nvSpPr>
        <p:spPr>
          <a:xfrm>
            <a:off x="1032387" y="442494"/>
            <a:ext cx="10127226" cy="51683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96E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1C396E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SemiBold"/>
              <a:buNone/>
              <a:defRPr sz="2800" b="0" i="0" u="none" strike="noStrike" cap="none">
                <a:solidFill>
                  <a:srgbClr val="0B5394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uk-UA" sz="3200" b="1" kern="0" dirty="0">
                <a:solidFill>
                  <a:srgbClr val="EC660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Кафедри факультету здійснюють підготовку фахівців:</a:t>
            </a:r>
            <a:endParaRPr lang="uk-UA" sz="3200" kern="0" dirty="0">
              <a:solidFill>
                <a:srgbClr val="EC660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0367018">
            <a:off x="1847812" y="5415630"/>
            <a:ext cx="2275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19 освітніх програм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A52E544-BA1B-055B-E516-381E3972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97" y="68550"/>
            <a:ext cx="8419018" cy="822037"/>
          </a:xfrm>
        </p:spPr>
        <p:txBody>
          <a:bodyPr/>
          <a:lstStyle/>
          <a:p>
            <a:r>
              <a:rPr lang="uk-UA" dirty="0"/>
              <a:t>З</a:t>
            </a:r>
            <a:r>
              <a:rPr lang="uk-UA" dirty="0" smtClean="0"/>
              <a:t>добуття </a:t>
            </a:r>
            <a:r>
              <a:rPr lang="uk-UA" dirty="0"/>
              <a:t>ступеню </a:t>
            </a:r>
            <a:r>
              <a:rPr lang="uk-UA" dirty="0" err="1"/>
              <a:t>PhD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6675" y="552450"/>
            <a:ext cx="12258675" cy="676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640526"/>
              </p:ext>
            </p:extLst>
          </p:nvPr>
        </p:nvGraphicFramePr>
        <p:xfrm>
          <a:off x="766562" y="1066800"/>
          <a:ext cx="10444362" cy="5217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22181">
                  <a:extLst>
                    <a:ext uri="{9D8B030D-6E8A-4147-A177-3AD203B41FA5}">
                      <a16:colId xmlns:a16="http://schemas.microsoft.com/office/drawing/2014/main" val="323290639"/>
                    </a:ext>
                  </a:extLst>
                </a:gridCol>
                <a:gridCol w="5222181">
                  <a:extLst>
                    <a:ext uri="{9D8B030D-6E8A-4147-A177-3AD203B41FA5}">
                      <a16:colId xmlns:a16="http://schemas.microsoft.com/office/drawing/2014/main" val="2839852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Спеціалізована вчена рада 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Захист дисертації 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828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ДФ 26.002.100, НСВС/97/2023 </a:t>
                      </a:r>
                      <a:r>
                        <a:rPr lang="ru-RU" sz="1600" dirty="0" err="1" smtClean="0"/>
                        <a:t>від</a:t>
                      </a:r>
                      <a:r>
                        <a:rPr lang="ru-RU" sz="1600" dirty="0" smtClean="0"/>
                        <a:t> 20 </a:t>
                      </a:r>
                      <a:r>
                        <a:rPr lang="ru-RU" sz="1600" dirty="0" err="1" smtClean="0"/>
                        <a:t>грудня</a:t>
                      </a:r>
                      <a:r>
                        <a:rPr lang="ru-RU" sz="1600" dirty="0" smtClean="0"/>
                        <a:t> 2023 року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Лі </a:t>
                      </a:r>
                      <a:r>
                        <a:rPr lang="uk-UA" sz="1600" noProof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Цзіньпін</a:t>
                      </a:r>
                      <a:r>
                        <a:rPr lang="uk-UA" sz="16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uk-UA" sz="1600" noProof="0" dirty="0" smtClean="0"/>
                        <a:t>з галузі знань 28 – Публічне управління та адміністрування за спеціальністю 281 – Публічне управління та адміністрування на здобуття ступеня доктора філософії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693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ДФ 26.002.63, НСВС/83/2023 від 14 листопада 2023 року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Жовта Ілона Іванівна</a:t>
                      </a:r>
                      <a:r>
                        <a:rPr lang="uk-UA" sz="1600" noProof="0" dirty="0" smtClean="0"/>
                        <a:t> з галузі знань 03 – Гуманітарні науки за спеціальністю 032 – Історія на здобуття ступеня доктора філософії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71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ДФ 26.002.59, НСВС/83/2023 від 14 листопада 2023 року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Гавва</a:t>
                      </a:r>
                      <a:r>
                        <a:rPr lang="uk-UA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Олександр Володимирович </a:t>
                      </a:r>
                      <a:r>
                        <a:rPr lang="uk-UA" sz="1600" dirty="0" smtClean="0"/>
                        <a:t>з галузі знань 03 – Гуманітарні науки за спеціальністю 033 – Філософія на здобуття ступеня доктора </a:t>
                      </a:r>
                    </a:p>
                    <a:p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802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ДФ 26.002.62, НСВС/83/2023 від 14 листопада 2023 року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Терещенко Оксана Вікторівна </a:t>
                      </a:r>
                      <a:r>
                        <a:rPr lang="uk-UA" sz="1600" dirty="0" smtClean="0"/>
                        <a:t>з галузі знань 03 – Гуманітарні науки за спеціальністю 033 – Філософія на здобуття ступеня доктора філософії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076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ДФ 26.002.57, НСВС/80/2023 від 08 листопада 2023 року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Золотар Аліна Сергіївна</a:t>
                      </a:r>
                      <a:r>
                        <a:rPr lang="uk-UA" sz="1600" dirty="0" smtClean="0"/>
                        <a:t> з галузі знань 08 – право за спеціальністю 081 – право на здобуття ступеня доктора філософії</a:t>
                      </a:r>
                      <a:endParaRPr lang="en-US" sz="1600" dirty="0" smtClean="0"/>
                    </a:p>
                    <a:p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299646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>
            <a:endCxn id="3" idx="0"/>
          </p:cNvCxnSpPr>
          <p:nvPr/>
        </p:nvCxnSpPr>
        <p:spPr>
          <a:xfrm flipH="1" flipV="1">
            <a:off x="5988743" y="1066800"/>
            <a:ext cx="2482" cy="520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764080" y="1066800"/>
            <a:ext cx="2482" cy="520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1208442" y="1066800"/>
            <a:ext cx="0" cy="521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64080" y="2489703"/>
            <a:ext cx="10444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64080" y="3321113"/>
            <a:ext cx="10444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64080" y="4378859"/>
            <a:ext cx="10444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64080" y="5210269"/>
            <a:ext cx="10444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9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A52E544-BA1B-055B-E516-381E3972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Науково-дослідна робота студентів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3374" y="570366"/>
            <a:ext cx="12255374" cy="58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423897"/>
              </p:ext>
            </p:extLst>
          </p:nvPr>
        </p:nvGraphicFramePr>
        <p:xfrm>
          <a:off x="2131996" y="864603"/>
          <a:ext cx="7864634" cy="52375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00337">
                  <a:extLst>
                    <a:ext uri="{9D8B030D-6E8A-4147-A177-3AD203B41FA5}">
                      <a16:colId xmlns:a16="http://schemas.microsoft.com/office/drawing/2014/main" val="3468816892"/>
                    </a:ext>
                  </a:extLst>
                </a:gridCol>
                <a:gridCol w="1064297">
                  <a:extLst>
                    <a:ext uri="{9D8B030D-6E8A-4147-A177-3AD203B41FA5}">
                      <a16:colId xmlns:a16="http://schemas.microsoft.com/office/drawing/2014/main" val="3386204922"/>
                    </a:ext>
                  </a:extLst>
                </a:gridCol>
              </a:tblGrid>
              <a:tr h="358188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 kern="50" dirty="0">
                          <a:effectLst/>
                        </a:rPr>
                        <a:t>Показник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 kern="50" dirty="0">
                          <a:effectLst/>
                        </a:rPr>
                        <a:t>Кількість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1037429"/>
                  </a:ext>
                </a:extLst>
              </a:tr>
              <a:tr h="358188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800" kern="50">
                          <a:effectLst/>
                        </a:rPr>
                        <a:t>Студентські наукові гуртки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kern="50" dirty="0" smtClean="0">
                          <a:effectLst/>
                        </a:rPr>
                        <a:t>8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1533104"/>
                  </a:ext>
                </a:extLst>
              </a:tr>
              <a:tr h="358188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800" kern="50" dirty="0">
                          <a:effectLst/>
                        </a:rPr>
                        <a:t>Наукові товариства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kern="50" dirty="0" smtClean="0">
                          <a:effectLst/>
                        </a:rPr>
                        <a:t>1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8663249"/>
                  </a:ext>
                </a:extLst>
              </a:tr>
              <a:tr h="455035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800" kern="50" dirty="0">
                          <a:effectLst/>
                        </a:rPr>
                        <a:t>Науково-дослідні лабораторії (кількість залучених студентів)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kern="50" dirty="0">
                          <a:effectLst/>
                        </a:rPr>
                        <a:t>-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235046"/>
                  </a:ext>
                </a:extLst>
              </a:tr>
              <a:tr h="455035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800" kern="50">
                          <a:effectLst/>
                        </a:rPr>
                        <a:t>Госпдоговірні теми (кількість залучених студентів)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kern="50" dirty="0">
                          <a:effectLst/>
                        </a:rPr>
                        <a:t>2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2153935"/>
                  </a:ext>
                </a:extLst>
              </a:tr>
              <a:tr h="455035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800" kern="50" dirty="0">
                          <a:effectLst/>
                        </a:rPr>
                        <a:t>Держбюджетні теми (кількість залучених студентів)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kern="50" dirty="0">
                          <a:effectLst/>
                        </a:rPr>
                        <a:t>-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3643481"/>
                  </a:ext>
                </a:extLst>
              </a:tr>
              <a:tr h="358188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800" kern="50">
                          <a:effectLst/>
                        </a:rPr>
                        <a:t>Публікації студентів (самостійно)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kern="50" dirty="0">
                          <a:effectLst/>
                        </a:rPr>
                        <a:t>21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6752811"/>
                  </a:ext>
                </a:extLst>
              </a:tr>
              <a:tr h="358188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800" kern="50">
                          <a:effectLst/>
                        </a:rPr>
                        <a:t>Публікації студентів (співавторство)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kern="50" dirty="0">
                          <a:effectLst/>
                        </a:rPr>
                        <a:t>38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3367354"/>
                  </a:ext>
                </a:extLst>
              </a:tr>
              <a:tr h="358188"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800" kern="50">
                          <a:effectLst/>
                        </a:rPr>
                        <a:t>Учасники олімпіад (перший етап)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kern="50" dirty="0">
                          <a:effectLst/>
                        </a:rPr>
                        <a:t>-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1071360"/>
                  </a:ext>
                </a:extLst>
              </a:tr>
              <a:tr h="358188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800" kern="50">
                          <a:effectLst/>
                        </a:rPr>
                        <a:t>Переможці олімпіад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kern="50" dirty="0">
                          <a:effectLst/>
                        </a:rPr>
                        <a:t>-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308339"/>
                  </a:ext>
                </a:extLst>
              </a:tr>
              <a:tr h="455035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800" kern="50" dirty="0">
                          <a:effectLst/>
                        </a:rPr>
                        <a:t>Учасники конкурсів студентських наукових робіт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kern="50" dirty="0">
                          <a:effectLst/>
                        </a:rPr>
                        <a:t>14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1533864"/>
                  </a:ext>
                </a:extLst>
              </a:tr>
              <a:tr h="455035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800" kern="50">
                          <a:effectLst/>
                        </a:rPr>
                        <a:t>Переможці конкурсів студентських наукових робіт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kern="50" dirty="0">
                          <a:effectLst/>
                        </a:rPr>
                        <a:t>4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5169641"/>
                  </a:ext>
                </a:extLst>
              </a:tr>
              <a:tr h="455035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800" kern="50" dirty="0">
                          <a:effectLst/>
                        </a:rPr>
                        <a:t>Студенти, які брали участь у зарубіжних наукових конференціях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kern="50" dirty="0">
                          <a:effectLst/>
                        </a:rPr>
                        <a:t>7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515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9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A52E544-BA1B-055B-E516-381E3972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47" y="184724"/>
            <a:ext cx="9334186" cy="848209"/>
          </a:xfrm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Публікаційна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активність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smtClean="0">
                <a:solidFill>
                  <a:schemeClr val="bg1"/>
                </a:solidFill>
              </a:rPr>
              <a:t>202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678AE8FF-BD73-EA32-FC79-035F690B4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80973"/>
              </p:ext>
            </p:extLst>
          </p:nvPr>
        </p:nvGraphicFramePr>
        <p:xfrm>
          <a:off x="555194" y="1935807"/>
          <a:ext cx="11081612" cy="250330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4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217">
                <a:tc>
                  <a:txBody>
                    <a:bodyPr/>
                    <a:lstStyle/>
                    <a:p>
                      <a:pPr marR="0" indent="2286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uk-UA" sz="2000" b="1" u="none" strike="noStrike" kern="50" cap="none" baseline="0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Показник</a:t>
                      </a:r>
                      <a:endParaRPr lang="ru-RU" sz="2000" b="1" i="0" u="none" strike="noStrike" kern="5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2286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uk-UA" sz="2000" b="1" u="none" strike="noStrike" kern="50" cap="none" baseline="0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 Кількість</a:t>
                      </a:r>
                      <a:endParaRPr lang="ru-RU" sz="2000" b="1" i="0" u="none" strike="noStrike" kern="5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217">
                <a:tc>
                  <a:txBody>
                    <a:bodyPr/>
                    <a:lstStyle/>
                    <a:p>
                      <a:pPr marL="0" marR="0" indent="17462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uk-UA" sz="2000" u="none" strike="noStrike" kern="50" cap="none" baseline="0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Загальна кількість монографій</a:t>
                      </a:r>
                      <a:endParaRPr lang="ru-RU" sz="2000" b="1" i="0" u="none" strike="noStrike" kern="5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uk-UA" sz="2000" b="1" u="none" strike="noStrike" kern="50" cap="none" baseline="0" dirty="0" smtClean="0">
                          <a:effectLst/>
                          <a:latin typeface="Calibri" panose="020F0502020204030204" pitchFamily="34" charset="0"/>
                          <a:sym typeface="Arial"/>
                        </a:rPr>
                        <a:t>8</a:t>
                      </a:r>
                      <a:endParaRPr lang="ru-RU" sz="2000" b="1" i="0" u="none" strike="noStrike" kern="5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217">
                <a:tc>
                  <a:txBody>
                    <a:bodyPr/>
                    <a:lstStyle/>
                    <a:p>
                      <a:pPr marL="0" marR="0" indent="17462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uk-UA" sz="2000" u="none" strike="noStrike" kern="50" cap="none" baseline="0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Загальна кількість підручників</a:t>
                      </a:r>
                      <a:endParaRPr lang="ru-RU" sz="2000" b="1" i="0" u="none" strike="noStrike" kern="5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uk-UA" sz="2000" b="1" i="0" u="none" strike="noStrike" kern="50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  <a:sym typeface="Arial"/>
                        </a:rPr>
                        <a:t>1</a:t>
                      </a:r>
                      <a:endParaRPr lang="ru-RU" sz="2000" b="1" i="0" u="none" strike="noStrike" kern="5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217">
                <a:tc>
                  <a:txBody>
                    <a:bodyPr/>
                    <a:lstStyle/>
                    <a:p>
                      <a:pPr marL="0" marR="0" indent="17462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uk-UA" sz="2000" u="none" strike="noStrike" kern="50" cap="none" baseline="0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Загальна кількість навчальних посібників</a:t>
                      </a:r>
                      <a:endParaRPr lang="ru-RU" sz="2000" b="1" i="0" u="none" strike="noStrike" kern="5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uk-UA" sz="2000" b="1" u="none" strike="noStrike" kern="50" cap="none" baseline="0" dirty="0" smtClean="0">
                          <a:effectLst/>
                          <a:latin typeface="Calibri" panose="020F0502020204030204" pitchFamily="34" charset="0"/>
                          <a:sym typeface="Arial"/>
                        </a:rPr>
                        <a:t>8</a:t>
                      </a:r>
                      <a:endParaRPr lang="ru-RU" sz="2000" b="1" i="0" u="none" strike="noStrike" kern="5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217">
                <a:tc>
                  <a:txBody>
                    <a:bodyPr/>
                    <a:lstStyle/>
                    <a:p>
                      <a:pPr marL="0" marR="0" indent="17462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uk-UA" sz="2000" u="none" strike="noStrike" kern="50" cap="none" baseline="0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Загальна кількість статей (кількість одиниць) </a:t>
                      </a:r>
                      <a:endParaRPr lang="ru-RU" sz="2000" b="1" i="0" u="none" strike="noStrike" kern="5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uk-UA" sz="2000" b="1" u="none" strike="noStrike" kern="50" cap="none" baseline="0" dirty="0" smtClean="0">
                          <a:effectLst/>
                          <a:latin typeface="Calibri" panose="020F0502020204030204" pitchFamily="34" charset="0"/>
                          <a:sym typeface="Arial"/>
                        </a:rPr>
                        <a:t>144</a:t>
                      </a:r>
                      <a:endParaRPr lang="ru-RU" sz="2000" b="1" i="0" u="none" strike="noStrike" kern="5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217">
                <a:tc>
                  <a:txBody>
                    <a:bodyPr/>
                    <a:lstStyle/>
                    <a:p>
                      <a:pPr marL="0" marR="0" indent="446088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uk-UA" sz="2000" u="none" strike="noStrike" kern="50" cap="none" baseline="0" dirty="0" smtClean="0">
                          <a:effectLst/>
                          <a:latin typeface="Calibri" panose="020F0502020204030204" pitchFamily="34" charset="0"/>
                          <a:sym typeface="Arial"/>
                        </a:rPr>
                        <a:t>SCOPUS/ </a:t>
                      </a:r>
                      <a:r>
                        <a:rPr lang="en-US" sz="2000" u="none" strike="noStrike" kern="50" cap="none" baseline="0" dirty="0" err="1" smtClean="0">
                          <a:effectLst/>
                          <a:latin typeface="Calibri" panose="020F0502020204030204" pitchFamily="34" charset="0"/>
                          <a:sym typeface="Arial"/>
                        </a:rPr>
                        <a:t>WoS</a:t>
                      </a:r>
                      <a:endParaRPr lang="ru-RU" sz="2000" b="0" i="0" u="none" strike="noStrike" kern="5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uk-UA" sz="2000" b="1" u="none" strike="noStrike" kern="50" cap="none" baseline="0" dirty="0">
                          <a:effectLst/>
                          <a:latin typeface="Calibri" panose="020F0502020204030204" pitchFamily="34" charset="0"/>
                          <a:sym typeface="Arial"/>
                        </a:rPr>
                        <a:t>12</a:t>
                      </a:r>
                      <a:endParaRPr lang="ru-RU" sz="2000" b="1" i="0" u="none" strike="noStrike" kern="5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BD74FD9B-8B44-560E-52D2-53A2013CEDDE}"/>
              </a:ext>
            </a:extLst>
          </p:cNvPr>
          <p:cNvSpPr/>
          <p:nvPr/>
        </p:nvSpPr>
        <p:spPr>
          <a:xfrm>
            <a:off x="1895325" y="1551774"/>
            <a:ext cx="87134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Bef>
                <a:spcPts val="600"/>
              </a:spcBef>
            </a:pPr>
            <a:r>
              <a:rPr lang="ru-RU" sz="8000" b="1" kern="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М</a:t>
            </a:r>
            <a:r>
              <a:rPr lang="uk-UA" sz="8000" b="1" kern="50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іжнародна</a:t>
            </a:r>
            <a:r>
              <a:rPr lang="uk-UA" sz="8000" b="1" kern="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uk-UA" sz="8000" b="1" kern="50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діяльність та </a:t>
            </a:r>
            <a:r>
              <a:rPr lang="uk-UA" sz="8000" b="1" kern="50" dirty="0" err="1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проєктно-грантова</a:t>
            </a:r>
            <a:r>
              <a:rPr lang="uk-UA" sz="8000" b="1" kern="50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активність </a:t>
            </a:r>
            <a:r>
              <a:rPr lang="uk-UA" sz="8000" b="1" kern="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ФСП</a:t>
            </a:r>
            <a:endParaRPr lang="ru-RU" sz="8000" b="1" kern="5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A52E544-BA1B-055B-E516-381E3972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Проєктно</a:t>
            </a:r>
            <a:r>
              <a:rPr lang="uk-UA" dirty="0" smtClean="0"/>
              <a:t>-грантова діяльність</a:t>
            </a:r>
            <a:r>
              <a:rPr lang="en-US" dirty="0" smtClean="0"/>
              <a:t> </a:t>
            </a:r>
            <a:r>
              <a:rPr lang="uk-UA" dirty="0" smtClean="0"/>
              <a:t>у 2023 році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855" y="1207069"/>
            <a:ext cx="25459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Кафедра інтелектуальної власності та приватного права:</a:t>
            </a:r>
          </a:p>
          <a:p>
            <a:endParaRPr lang="uk-UA" sz="1600" b="1" dirty="0" smtClean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у </a:t>
            </a:r>
            <a:r>
              <a:rPr lang="ru-RU" sz="1600" dirty="0" err="1"/>
              <a:t>складі</a:t>
            </a:r>
            <a:r>
              <a:rPr lang="ru-RU" sz="1600" dirty="0"/>
              <a:t> </a:t>
            </a:r>
            <a:r>
              <a:rPr lang="ru-RU" sz="1600" dirty="0" err="1"/>
              <a:t>Маріц</a:t>
            </a:r>
            <a:r>
              <a:rPr lang="ru-RU" sz="1600" dirty="0"/>
              <a:t> Д.О., Головко О.М., </a:t>
            </a:r>
            <a:r>
              <a:rPr lang="ru-RU" sz="1600" dirty="0" err="1"/>
              <a:t>Яшарової</a:t>
            </a:r>
            <a:r>
              <a:rPr lang="ru-RU" sz="1600" dirty="0"/>
              <a:t> М.М. </a:t>
            </a:r>
            <a:r>
              <a:rPr lang="ru-RU" sz="1600" dirty="0" err="1"/>
              <a:t>здобув</a:t>
            </a:r>
            <a:r>
              <a:rPr lang="ru-RU" sz="1600" dirty="0"/>
              <a:t> грант </a:t>
            </a:r>
            <a:r>
              <a:rPr lang="ru-RU" sz="1600" dirty="0" err="1"/>
              <a:t>Європейської</a:t>
            </a:r>
            <a:r>
              <a:rPr lang="ru-RU" sz="1600" dirty="0"/>
              <a:t> </a:t>
            </a:r>
            <a:r>
              <a:rPr lang="ru-RU" sz="1600" dirty="0" err="1"/>
              <a:t>комісії</a:t>
            </a:r>
            <a:r>
              <a:rPr lang="ru-RU" sz="1600" dirty="0"/>
              <a:t> </a:t>
            </a:r>
            <a:r>
              <a:rPr lang="es-ES" sz="1600" b="1" dirty="0"/>
              <a:t>Jean Monnet Actions </a:t>
            </a:r>
            <a:r>
              <a:rPr lang="ru-RU" sz="1600" b="1" dirty="0"/>
              <a:t>на тему «</a:t>
            </a:r>
            <a:r>
              <a:rPr lang="ru-RU" sz="1600" b="1" dirty="0" err="1"/>
              <a:t>Академічна</a:t>
            </a:r>
            <a:r>
              <a:rPr lang="ru-RU" sz="1600" b="1" dirty="0"/>
              <a:t> </a:t>
            </a:r>
            <a:r>
              <a:rPr lang="ru-RU" sz="1600" b="1" dirty="0" err="1"/>
              <a:t>студія</a:t>
            </a:r>
            <a:r>
              <a:rPr lang="ru-RU" sz="1600" b="1" dirty="0"/>
              <a:t>: </a:t>
            </a:r>
            <a:r>
              <a:rPr lang="ru-RU" sz="1600" b="1" dirty="0" err="1"/>
              <a:t>євроінтеграція</a:t>
            </a:r>
            <a:r>
              <a:rPr lang="ru-RU" sz="1600" b="1" dirty="0"/>
              <a:t> на </a:t>
            </a:r>
            <a:r>
              <a:rPr lang="ru-RU" sz="1600" b="1" dirty="0" err="1"/>
              <a:t>стратегічний</a:t>
            </a:r>
            <a:r>
              <a:rPr lang="ru-RU" sz="1600" b="1" dirty="0"/>
              <a:t> </a:t>
            </a:r>
            <a:r>
              <a:rPr lang="ru-RU" sz="1600" b="1" dirty="0" err="1"/>
              <a:t>розвиток</a:t>
            </a:r>
            <a:r>
              <a:rPr lang="ru-RU" sz="1600" b="1" dirty="0"/>
              <a:t> </a:t>
            </a:r>
            <a:r>
              <a:rPr lang="ru-RU" sz="1600" b="1" dirty="0" err="1"/>
              <a:t>інтелектуальної</a:t>
            </a:r>
            <a:r>
              <a:rPr lang="ru-RU" sz="1600" b="1" dirty="0"/>
              <a:t> </a:t>
            </a:r>
            <a:r>
              <a:rPr lang="ru-RU" sz="1600" b="1" dirty="0" err="1"/>
              <a:t>власності</a:t>
            </a:r>
            <a:r>
              <a:rPr lang="ru-RU" sz="1600" b="1" dirty="0"/>
              <a:t> в </a:t>
            </a:r>
            <a:r>
              <a:rPr lang="ru-RU" sz="1600" b="1" dirty="0" err="1"/>
              <a:t>Україні</a:t>
            </a:r>
            <a:r>
              <a:rPr lang="ru-RU" sz="1600" dirty="0"/>
              <a:t>» та приступить до </a:t>
            </a:r>
            <a:r>
              <a:rPr lang="ru-RU" sz="1600" dirty="0" err="1"/>
              <a:t>реалізації</a:t>
            </a:r>
            <a:r>
              <a:rPr lang="ru-RU" sz="1600" dirty="0"/>
              <a:t> з </a:t>
            </a:r>
            <a:r>
              <a:rPr lang="ru-RU" sz="1600" dirty="0" err="1"/>
              <a:t>січня</a:t>
            </a:r>
            <a:r>
              <a:rPr lang="ru-RU" sz="1600" dirty="0"/>
              <a:t> 2024 року</a:t>
            </a:r>
            <a:r>
              <a:rPr lang="ru-RU" sz="1600" b="1" dirty="0" smtClean="0"/>
              <a:t>.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uk-UA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51421" y="1277018"/>
            <a:ext cx="296997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Кафедри</a:t>
            </a:r>
            <a:r>
              <a:rPr lang="ru-RU" sz="1600" b="1" dirty="0" smtClean="0"/>
              <a:t> </a:t>
            </a:r>
            <a:r>
              <a:rPr lang="ru-RU" sz="1600" b="1" dirty="0" err="1"/>
              <a:t>соціології</a:t>
            </a:r>
            <a:r>
              <a:rPr lang="ru-RU" sz="1600" b="1" dirty="0"/>
              <a:t> </a:t>
            </a:r>
            <a:r>
              <a:rPr lang="uk-UA" sz="1600" b="1" dirty="0" smtClean="0"/>
              <a:t>:</a:t>
            </a:r>
          </a:p>
          <a:p>
            <a:endParaRPr lang="uk-UA" sz="1600" b="1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у </a:t>
            </a:r>
            <a:r>
              <a:rPr lang="ru-RU" sz="1600" dirty="0" err="1"/>
              <a:t>складі</a:t>
            </a:r>
            <a:r>
              <a:rPr lang="ru-RU" sz="1600" dirty="0"/>
              <a:t> </a:t>
            </a:r>
            <a:r>
              <a:rPr lang="ru-RU" sz="1600" dirty="0" err="1" smtClean="0"/>
              <a:t>Коржова</a:t>
            </a:r>
            <a:r>
              <a:rPr lang="ru-RU" sz="1600" dirty="0" smtClean="0"/>
              <a:t> </a:t>
            </a:r>
            <a:r>
              <a:rPr lang="ru-RU" sz="1600" dirty="0"/>
              <a:t>Г.О., </a:t>
            </a:r>
            <a:r>
              <a:rPr lang="ru-RU" sz="1600" dirty="0" err="1" smtClean="0"/>
              <a:t>Баханова</a:t>
            </a:r>
            <a:r>
              <a:rPr lang="ru-RU" sz="1600" dirty="0" smtClean="0"/>
              <a:t> </a:t>
            </a:r>
            <a:r>
              <a:rPr lang="ru-RU" sz="1600" dirty="0"/>
              <a:t>О.Ю., </a:t>
            </a:r>
            <a:r>
              <a:rPr lang="ru-RU" sz="1600" dirty="0" err="1" smtClean="0"/>
              <a:t>Федорченка-Кутуєва</a:t>
            </a:r>
            <a:r>
              <a:rPr lang="ru-RU" sz="1600" dirty="0" smtClean="0"/>
              <a:t> </a:t>
            </a:r>
            <a:r>
              <a:rPr lang="ru-RU" sz="1600" dirty="0"/>
              <a:t>П.В. </a:t>
            </a:r>
            <a:r>
              <a:rPr lang="ru-RU" sz="1600" dirty="0" err="1"/>
              <a:t>здобув</a:t>
            </a:r>
            <a:r>
              <a:rPr lang="ru-RU" sz="1600" dirty="0"/>
              <a:t> </a:t>
            </a:r>
            <a:r>
              <a:rPr lang="ru-RU" sz="1600" b="1" dirty="0" err="1"/>
              <a:t>грантовий</a:t>
            </a:r>
            <a:r>
              <a:rPr lang="ru-RU" sz="1600" b="1" dirty="0"/>
              <a:t> проект </a:t>
            </a:r>
            <a:r>
              <a:rPr lang="ru-RU" sz="1600" b="1" dirty="0" err="1"/>
              <a:t>від</a:t>
            </a:r>
            <a:r>
              <a:rPr lang="ru-RU" sz="1600" b="1" dirty="0"/>
              <a:t> </a:t>
            </a:r>
            <a:r>
              <a:rPr lang="ru-RU" sz="1600" b="1" dirty="0" err="1"/>
              <a:t>Шведського</a:t>
            </a:r>
            <a:r>
              <a:rPr lang="ru-RU" sz="1600" b="1" dirty="0"/>
              <a:t> </a:t>
            </a:r>
            <a:r>
              <a:rPr lang="ru-RU" sz="1600" b="1" dirty="0" err="1"/>
              <a:t>інституту</a:t>
            </a:r>
            <a:r>
              <a:rPr lang="ru-RU" sz="1600" b="1" dirty="0"/>
              <a:t> «</a:t>
            </a:r>
            <a:r>
              <a:rPr lang="ru-RU" sz="1600" b="1" dirty="0" err="1"/>
              <a:t>Етика</a:t>
            </a:r>
            <a:r>
              <a:rPr lang="ru-RU" sz="1600" b="1" dirty="0"/>
              <a:t> миру: </a:t>
            </a:r>
            <a:r>
              <a:rPr lang="ru-RU" sz="1600" b="1" dirty="0" err="1"/>
              <a:t>бачення</a:t>
            </a:r>
            <a:r>
              <a:rPr lang="ru-RU" sz="1600" b="1" dirty="0"/>
              <a:t> </a:t>
            </a:r>
            <a:r>
              <a:rPr lang="ru-RU" sz="1600" b="1" dirty="0" err="1"/>
              <a:t>молоді</a:t>
            </a:r>
            <a:r>
              <a:rPr lang="ru-RU" sz="1600" b="1" dirty="0"/>
              <a:t> </a:t>
            </a:r>
            <a:r>
              <a:rPr lang="ru-RU" sz="1600" dirty="0"/>
              <a:t>/ </a:t>
            </a:r>
            <a:r>
              <a:rPr lang="es-ES" sz="1600" dirty="0"/>
              <a:t>SI Baltic Sea Neighbourhood program project «EoP: Ethics of Peace, Youth visions» (00195/2023) / 01.09.23-30.06.24 / </a:t>
            </a:r>
            <a:r>
              <a:rPr lang="ru-RU" sz="1600" dirty="0"/>
              <a:t>про </a:t>
            </a:r>
            <a:r>
              <a:rPr lang="ru-RU" sz="1600" dirty="0" err="1"/>
              <a:t>життя</a:t>
            </a:r>
            <a:r>
              <a:rPr lang="ru-RU" sz="1600" dirty="0"/>
              <a:t> та становище </a:t>
            </a:r>
            <a:r>
              <a:rPr lang="ru-RU" sz="1600" dirty="0" err="1"/>
              <a:t>молоді</a:t>
            </a:r>
            <a:r>
              <a:rPr lang="ru-RU" sz="1600" dirty="0"/>
              <a:t> в </a:t>
            </a:r>
            <a:r>
              <a:rPr lang="ru-RU" sz="1600" dirty="0" err="1"/>
              <a:t>умовах</a:t>
            </a:r>
            <a:r>
              <a:rPr lang="ru-RU" sz="1600" dirty="0"/>
              <a:t> </a:t>
            </a:r>
            <a:r>
              <a:rPr lang="ru-RU" sz="1600" dirty="0" err="1"/>
              <a:t>конфлікту</a:t>
            </a:r>
            <a:r>
              <a:rPr lang="ru-RU" sz="1600" dirty="0"/>
              <a:t>, </a:t>
            </a:r>
            <a:r>
              <a:rPr lang="ru-RU" sz="1600" dirty="0" err="1"/>
              <a:t>післявоєнного</a:t>
            </a:r>
            <a:r>
              <a:rPr lang="ru-RU" sz="1600" dirty="0"/>
              <a:t> </a:t>
            </a:r>
            <a:r>
              <a:rPr lang="ru-RU" sz="1600" dirty="0" err="1"/>
              <a:t>відновлення</a:t>
            </a:r>
            <a:r>
              <a:rPr lang="ru-RU" sz="1600" dirty="0"/>
              <a:t> та </a:t>
            </a:r>
            <a:r>
              <a:rPr lang="ru-RU" sz="1600" dirty="0" err="1"/>
              <a:t>розвитку</a:t>
            </a:r>
            <a:r>
              <a:rPr lang="ru-RU" sz="1600" dirty="0"/>
              <a:t>, </a:t>
            </a:r>
            <a:r>
              <a:rPr lang="ru-RU" sz="1600" dirty="0" err="1"/>
              <a:t>сучасні</a:t>
            </a:r>
            <a:r>
              <a:rPr lang="ru-RU" sz="1600" dirty="0"/>
              <a:t> </a:t>
            </a:r>
            <a:r>
              <a:rPr lang="ru-RU" sz="1600" dirty="0" err="1"/>
              <a:t>виклики</a:t>
            </a:r>
            <a:r>
              <a:rPr lang="ru-RU" sz="1600" dirty="0"/>
              <a:t> та </a:t>
            </a:r>
            <a:r>
              <a:rPr lang="ru-RU" sz="1600" dirty="0" err="1"/>
              <a:t>об'єднання</a:t>
            </a:r>
            <a:r>
              <a:rPr lang="ru-RU" sz="1600" dirty="0"/>
              <a:t> </a:t>
            </a:r>
            <a:r>
              <a:rPr lang="ru-RU" sz="1600" dirty="0" err="1"/>
              <a:t>заради</a:t>
            </a:r>
            <a:r>
              <a:rPr lang="ru-RU" sz="1600" dirty="0"/>
              <a:t> </a:t>
            </a:r>
            <a:r>
              <a:rPr lang="ru-RU" sz="1600" dirty="0" err="1"/>
              <a:t>світу</a:t>
            </a:r>
            <a:r>
              <a:rPr lang="ru-RU" sz="1600" dirty="0"/>
              <a:t> і </a:t>
            </a:r>
            <a:r>
              <a:rPr lang="ru-RU" sz="1600" dirty="0" err="1"/>
              <a:t>добробуту</a:t>
            </a:r>
            <a:r>
              <a:rPr lang="ru-RU" sz="1600" dirty="0" smtClean="0"/>
              <a:t>. </a:t>
            </a:r>
            <a:r>
              <a:rPr lang="ru-RU" sz="1600" b="1" dirty="0" smtClean="0"/>
              <a:t>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uk-UA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20593" y="1277018"/>
            <a:ext cx="30089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Кафедра філософії:</a:t>
            </a:r>
          </a:p>
          <a:p>
            <a:endParaRPr lang="uk-UA" sz="1600" b="1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 err="1" smtClean="0"/>
              <a:t>творчий</a:t>
            </a:r>
            <a:r>
              <a:rPr lang="ru-RU" sz="1600" dirty="0" smtClean="0"/>
              <a:t> </a:t>
            </a:r>
            <a:r>
              <a:rPr lang="ru-RU" sz="1600" dirty="0" err="1"/>
              <a:t>колектив</a:t>
            </a:r>
            <a:r>
              <a:rPr lang="ru-RU" sz="1600" dirty="0"/>
              <a:t> </a:t>
            </a:r>
            <a:r>
              <a:rPr lang="ru-RU" sz="1600" dirty="0" err="1" smtClean="0"/>
              <a:t>кафедри</a:t>
            </a:r>
            <a:r>
              <a:rPr lang="ru-RU" sz="1600" dirty="0" smtClean="0"/>
              <a:t> у </a:t>
            </a:r>
            <a:r>
              <a:rPr lang="ru-RU" sz="1600" dirty="0" err="1"/>
              <a:t>складі</a:t>
            </a:r>
            <a:r>
              <a:rPr lang="ru-RU" sz="1600" dirty="0"/>
              <a:t> </a:t>
            </a:r>
            <a:r>
              <a:rPr lang="ru-RU" sz="1600" dirty="0" err="1" smtClean="0"/>
              <a:t>Панічевської</a:t>
            </a:r>
            <a:r>
              <a:rPr lang="ru-RU" sz="1600" dirty="0" smtClean="0"/>
              <a:t> Є.Л. </a:t>
            </a:r>
            <a:r>
              <a:rPr lang="ru-RU" sz="1600" dirty="0" err="1"/>
              <a:t>здобув</a:t>
            </a:r>
            <a:r>
              <a:rPr lang="ru-RU" sz="1600" dirty="0"/>
              <a:t> грант фонду "</a:t>
            </a:r>
            <a:r>
              <a:rPr lang="es-ES" sz="1600" b="1" dirty="0"/>
              <a:t>Visegrad+ Grants</a:t>
            </a:r>
            <a:r>
              <a:rPr lang="es-ES" sz="1600" dirty="0"/>
              <a:t>", </a:t>
            </a:r>
            <a:r>
              <a:rPr lang="ru-RU" sz="1600" dirty="0" err="1"/>
              <a:t>реєстраційний</a:t>
            </a:r>
            <a:r>
              <a:rPr lang="ru-RU" sz="1600" dirty="0"/>
              <a:t> номер заявки -- А208-2023, дата </a:t>
            </a:r>
            <a:r>
              <a:rPr lang="ru-RU" sz="1600" dirty="0" err="1"/>
              <a:t>реєстрації</a:t>
            </a:r>
            <a:r>
              <a:rPr lang="ru-RU" sz="1600" dirty="0"/>
              <a:t> -- 27.11.2023 на тему '</a:t>
            </a:r>
            <a:r>
              <a:rPr lang="es-ES" sz="1600" dirty="0"/>
              <a:t>Towards Inclusive Practices and Positive Behavior Support in Education and Social Work</a:t>
            </a:r>
            <a:r>
              <a:rPr lang="es-ES" sz="1600" dirty="0" smtClean="0"/>
              <a:t>'.</a:t>
            </a:r>
            <a:r>
              <a:rPr lang="uk-UA" sz="1600" dirty="0" smtClean="0"/>
              <a:t>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9798" y="1116145"/>
            <a:ext cx="28871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Кафедра теорії та практики управління:</a:t>
            </a:r>
          </a:p>
          <a:p>
            <a:endParaRPr lang="uk-UA" sz="1600" b="1" dirty="0"/>
          </a:p>
          <a:p>
            <a:r>
              <a:rPr lang="ru-RU" sz="1600" dirty="0" err="1" smtClean="0"/>
              <a:t>творчий</a:t>
            </a:r>
            <a:r>
              <a:rPr lang="ru-RU" sz="1600" dirty="0" smtClean="0"/>
              <a:t> </a:t>
            </a:r>
            <a:r>
              <a:rPr lang="ru-RU" sz="1600" dirty="0" err="1"/>
              <a:t>колектив</a:t>
            </a:r>
            <a:r>
              <a:rPr lang="ru-RU" sz="1600" dirty="0"/>
              <a:t> </a:t>
            </a:r>
            <a:r>
              <a:rPr lang="ru-RU" sz="1600" dirty="0" err="1" smtClean="0"/>
              <a:t>кафедри</a:t>
            </a:r>
            <a:r>
              <a:rPr lang="ru-RU" sz="1600" dirty="0" smtClean="0"/>
              <a:t> у </a:t>
            </a:r>
            <a:r>
              <a:rPr lang="ru-RU" sz="1600" dirty="0" err="1"/>
              <a:t>складі</a:t>
            </a:r>
            <a:r>
              <a:rPr lang="ru-RU" sz="1600" dirty="0"/>
              <a:t> </a:t>
            </a:r>
            <a:r>
              <a:rPr lang="ru-RU" sz="1600" dirty="0" err="1" smtClean="0"/>
              <a:t>Акімової</a:t>
            </a:r>
            <a:r>
              <a:rPr lang="ru-RU" sz="1600" dirty="0"/>
              <a:t> </a:t>
            </a:r>
            <a:r>
              <a:rPr lang="ru-RU" sz="1600" dirty="0" smtClean="0"/>
              <a:t>О.А., </a:t>
            </a:r>
            <a:r>
              <a:rPr lang="ru-RU" sz="1600" dirty="0" err="1" smtClean="0"/>
              <a:t>Іщенко</a:t>
            </a:r>
            <a:r>
              <a:rPr lang="ru-RU" sz="1600" dirty="0" smtClean="0"/>
              <a:t> А.М., </a:t>
            </a:r>
            <a:r>
              <a:rPr lang="ru-RU" sz="1600" dirty="0" err="1" smtClean="0"/>
              <a:t>Мельниченка</a:t>
            </a:r>
            <a:r>
              <a:rPr lang="ru-RU" sz="1600" dirty="0" smtClean="0"/>
              <a:t> А.А. </a:t>
            </a:r>
            <a:r>
              <a:rPr lang="ru-RU" sz="1600" dirty="0" err="1" smtClean="0"/>
              <a:t>виконували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 в межах гранту </a:t>
            </a:r>
            <a:r>
              <a:rPr lang="uk-UA" sz="1600" dirty="0" smtClean="0"/>
              <a:t>«Розбудова </a:t>
            </a:r>
            <a:r>
              <a:rPr lang="uk-UA" sz="1600" dirty="0"/>
              <a:t>свободи для України - підвищення рівня володіння </a:t>
            </a:r>
            <a:r>
              <a:rPr lang="uk-UA" sz="1600" dirty="0" err="1"/>
              <a:t>ІТ-технологіями</a:t>
            </a:r>
            <a:r>
              <a:rPr lang="uk-UA" sz="1600" dirty="0"/>
              <a:t> серед українських біженців, які проживають в країнах ЄС» («</a:t>
            </a:r>
            <a:r>
              <a:rPr lang="uk-UA" sz="1600" dirty="0" err="1"/>
              <a:t>Incubating</a:t>
            </a:r>
            <a:r>
              <a:rPr lang="uk-UA" sz="1600" dirty="0"/>
              <a:t> </a:t>
            </a:r>
            <a:r>
              <a:rPr lang="uk-UA" sz="1600" dirty="0" err="1"/>
              <a:t>Freedom</a:t>
            </a:r>
            <a:r>
              <a:rPr lang="uk-UA" sz="1600" dirty="0"/>
              <a:t> </a:t>
            </a:r>
            <a:r>
              <a:rPr lang="uk-UA" sz="1600" dirty="0" err="1"/>
              <a:t>for</a:t>
            </a:r>
            <a:r>
              <a:rPr lang="uk-UA" sz="1600" dirty="0"/>
              <a:t> </a:t>
            </a:r>
            <a:r>
              <a:rPr lang="uk-UA" sz="1600" dirty="0" err="1"/>
              <a:t>Ukraine</a:t>
            </a:r>
            <a:r>
              <a:rPr lang="uk-UA" sz="1600" dirty="0"/>
              <a:t> – </a:t>
            </a:r>
            <a:r>
              <a:rPr lang="uk-UA" sz="1600" dirty="0" err="1"/>
              <a:t>building</a:t>
            </a:r>
            <a:r>
              <a:rPr lang="uk-UA" sz="1600" dirty="0"/>
              <a:t> IT </a:t>
            </a:r>
            <a:r>
              <a:rPr lang="uk-UA" sz="1600" dirty="0" err="1"/>
              <a:t>competence</a:t>
            </a:r>
            <a:r>
              <a:rPr lang="uk-UA" sz="1600" dirty="0"/>
              <a:t> </a:t>
            </a:r>
            <a:r>
              <a:rPr lang="uk-UA" sz="1600" dirty="0" err="1"/>
              <a:t>among</a:t>
            </a:r>
            <a:r>
              <a:rPr lang="uk-UA" sz="1600" dirty="0"/>
              <a:t> </a:t>
            </a:r>
            <a:r>
              <a:rPr lang="uk-UA" sz="1600" dirty="0" err="1"/>
              <a:t>Ukrainian</a:t>
            </a:r>
            <a:r>
              <a:rPr lang="uk-UA" sz="1600" dirty="0"/>
              <a:t> </a:t>
            </a:r>
            <a:r>
              <a:rPr lang="uk-UA" sz="1600" dirty="0" err="1"/>
              <a:t>war</a:t>
            </a:r>
            <a:r>
              <a:rPr lang="uk-UA" sz="1600" dirty="0"/>
              <a:t> </a:t>
            </a:r>
            <a:r>
              <a:rPr lang="uk-UA" sz="1600" dirty="0" err="1"/>
              <a:t>refugees</a:t>
            </a:r>
            <a:r>
              <a:rPr lang="uk-UA" sz="1600" dirty="0"/>
              <a:t> </a:t>
            </a:r>
            <a:r>
              <a:rPr lang="uk-UA" sz="1600" dirty="0" err="1"/>
              <a:t>residing</a:t>
            </a:r>
            <a:r>
              <a:rPr lang="uk-UA" sz="1600" dirty="0"/>
              <a:t> </a:t>
            </a:r>
            <a:r>
              <a:rPr lang="uk-UA" sz="1600" dirty="0" err="1"/>
              <a:t>in</a:t>
            </a:r>
            <a:r>
              <a:rPr lang="uk-UA" sz="1600" dirty="0"/>
              <a:t> EU </a:t>
            </a:r>
            <a:r>
              <a:rPr lang="uk-UA" sz="1600" dirty="0" err="1"/>
              <a:t>countries</a:t>
            </a:r>
            <a:r>
              <a:rPr lang="uk-UA" sz="1600" dirty="0" smtClean="0"/>
              <a:t>»), </a:t>
            </a:r>
            <a:r>
              <a:rPr lang="uk-UA" sz="1600" dirty="0"/>
              <a:t>що фінансується Освітнім фондом «Перспективи» в рамках </a:t>
            </a:r>
            <a:r>
              <a:rPr lang="uk-UA" sz="1600" b="1" dirty="0" err="1"/>
              <a:t>Erasmus+</a:t>
            </a:r>
            <a:r>
              <a:rPr lang="uk-UA" sz="1600" b="1" dirty="0"/>
              <a:t> (KA2</a:t>
            </a:r>
            <a:r>
              <a:rPr lang="uk-UA" sz="1600" dirty="0"/>
              <a:t>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591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1775" y="5694630"/>
            <a:ext cx="1857471" cy="968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990156"/>
              </p:ext>
            </p:extLst>
          </p:nvPr>
        </p:nvGraphicFramePr>
        <p:xfrm>
          <a:off x="5350597" y="1267485"/>
          <a:ext cx="6518495" cy="540250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119714">
                  <a:extLst>
                    <a:ext uri="{9D8B030D-6E8A-4147-A177-3AD203B41FA5}">
                      <a16:colId xmlns:a16="http://schemas.microsoft.com/office/drawing/2014/main" val="1790909115"/>
                    </a:ext>
                  </a:extLst>
                </a:gridCol>
                <a:gridCol w="2398781">
                  <a:extLst>
                    <a:ext uri="{9D8B030D-6E8A-4147-A177-3AD203B41FA5}">
                      <a16:colId xmlns:a16="http://schemas.microsoft.com/office/drawing/2014/main" val="87953155"/>
                    </a:ext>
                  </a:extLst>
                </a:gridCol>
              </a:tblGrid>
              <a:tr h="320532"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Horizon Europe та Digital Europe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56615"/>
                  </a:ext>
                </a:extLst>
              </a:tr>
              <a:tr h="9033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Cross-GEPs (Cross-Clustering for Gendered Sustainable Innovation and Inclusive GEPs)</a:t>
                      </a:r>
                      <a:r>
                        <a:rPr lang="uk-UA" sz="1400" dirty="0" smtClean="0"/>
                        <a:t> (1,860,995 грн)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(Мельниченко А.А.,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Акімова</a:t>
                      </a:r>
                      <a:r>
                        <a:rPr lang="ru-RU" sz="1400" dirty="0" smtClean="0"/>
                        <a:t> О.А., </a:t>
                      </a:r>
                      <a:r>
                        <a:rPr lang="ru-RU" sz="1400" dirty="0" err="1" smtClean="0"/>
                        <a:t>Іщенко</a:t>
                      </a:r>
                      <a:r>
                        <a:rPr lang="ru-RU" sz="1400" dirty="0" smtClean="0"/>
                        <a:t> А.М., </a:t>
                      </a:r>
                    </a:p>
                    <a:p>
                      <a:r>
                        <a:rPr lang="ru-RU" sz="1400" dirty="0" smtClean="0"/>
                        <a:t>Перга Ю.М., </a:t>
                      </a:r>
                      <a:r>
                        <a:rPr lang="ru-RU" sz="1400" dirty="0" err="1" smtClean="0"/>
                        <a:t>представники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міжнародного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офісу</a:t>
                      </a:r>
                      <a:r>
                        <a:rPr lang="ru-RU" sz="1400" dirty="0" smtClean="0"/>
                        <a:t> КПІ)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547098"/>
                  </a:ext>
                </a:extLst>
              </a:tr>
              <a:tr h="49536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CoSMOS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 err="1" smtClean="0"/>
                        <a:t>Commoning</a:t>
                      </a:r>
                      <a:r>
                        <a:rPr lang="en-US" sz="1400" dirty="0" smtClean="0"/>
                        <a:t> Science: capacity building in IP Management for Open Science)</a:t>
                      </a:r>
                      <a:r>
                        <a:rPr lang="uk-UA" sz="1400" dirty="0" smtClean="0"/>
                        <a:t> (3,172,150 грн)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(Перга Ю.М., </a:t>
                      </a:r>
                      <a:r>
                        <a:rPr lang="ru-RU" sz="1400" dirty="0" err="1" smtClean="0"/>
                        <a:t>Іщенко</a:t>
                      </a:r>
                      <a:r>
                        <a:rPr lang="ru-RU" sz="1400" dirty="0" smtClean="0"/>
                        <a:t> А.М., </a:t>
                      </a:r>
                      <a:r>
                        <a:rPr lang="ru-RU" sz="1400" dirty="0" err="1" smtClean="0"/>
                        <a:t>представники</a:t>
                      </a:r>
                      <a:r>
                        <a:rPr lang="ru-RU" sz="1400" dirty="0" smtClean="0"/>
                        <a:t> НДЧ.)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737684"/>
                  </a:ext>
                </a:extLst>
              </a:tr>
              <a:tr h="699343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PANORAIMA (Pan-European Network for Responsible Artificial Intelligence Multisector Masters’ Programme)</a:t>
                      </a:r>
                      <a:r>
                        <a:rPr lang="uk-UA" sz="1400" dirty="0" smtClean="0"/>
                        <a:t> 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(10,204,258 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грн)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(Перга Ю.М., </a:t>
                      </a:r>
                      <a:r>
                        <a:rPr lang="ru-RU" sz="1400" dirty="0" err="1" smtClean="0"/>
                        <a:t>Гераськов</a:t>
                      </a:r>
                      <a:r>
                        <a:rPr lang="ru-RU" sz="1400" dirty="0" smtClean="0"/>
                        <a:t> С.В., </a:t>
                      </a:r>
                      <a:r>
                        <a:rPr lang="ru-RU" sz="1400" dirty="0" err="1" smtClean="0"/>
                        <a:t>Пашов</a:t>
                      </a:r>
                      <a:r>
                        <a:rPr lang="ru-RU" sz="1400" dirty="0" smtClean="0"/>
                        <a:t> Р.І., </a:t>
                      </a:r>
                      <a:r>
                        <a:rPr lang="ru-RU" sz="1400" dirty="0" err="1" smtClean="0"/>
                        <a:t>Боковець</a:t>
                      </a:r>
                      <a:r>
                        <a:rPr lang="ru-RU" sz="1400" dirty="0" smtClean="0"/>
                        <a:t> О.І., </a:t>
                      </a:r>
                      <a:br>
                        <a:rPr lang="ru-RU" sz="1400" dirty="0" smtClean="0"/>
                      </a:br>
                      <a:r>
                        <a:rPr lang="ru-RU" sz="1400" dirty="0" err="1" smtClean="0"/>
                        <a:t>Кайс</a:t>
                      </a:r>
                      <a:r>
                        <a:rPr lang="ru-RU" sz="1400" dirty="0" smtClean="0"/>
                        <a:t> З.В., </a:t>
                      </a:r>
                      <a:r>
                        <a:rPr lang="ru-RU" sz="1400" dirty="0" err="1" smtClean="0"/>
                        <a:t>Бутник</a:t>
                      </a:r>
                      <a:r>
                        <a:rPr lang="ru-RU" sz="1400" dirty="0" smtClean="0"/>
                        <a:t> О.О.)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858257"/>
                  </a:ext>
                </a:extLst>
              </a:tr>
              <a:tr h="9829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«Features of behavioral and psychological reactions of citizens in crisis situations» </a:t>
                      </a:r>
                      <a:r>
                        <a:rPr lang="en-US" sz="1400" dirty="0" err="1" smtClean="0"/>
                        <a:t>за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конкурсом</a:t>
                      </a:r>
                      <a:r>
                        <a:rPr lang="en-US" sz="1400" dirty="0" smtClean="0"/>
                        <a:t> Horizon Europe Framework </a:t>
                      </a:r>
                      <a:r>
                        <a:rPr lang="en-US" sz="1400" dirty="0" err="1" smtClean="0"/>
                        <a:t>Programme</a:t>
                      </a:r>
                      <a:r>
                        <a:rPr lang="en-US" sz="1400" dirty="0" smtClean="0"/>
                        <a:t> (Horizon) Disaster-Resilient Society 2022</a:t>
                      </a:r>
                      <a:r>
                        <a:rPr lang="uk-UA" sz="1400" dirty="0" smtClean="0"/>
                        <a:t> </a:t>
                      </a:r>
                      <a:r>
                        <a:rPr lang="en-US" sz="1400" dirty="0" smtClean="0"/>
                        <a:t>(HORIZON- CL3-2022-DRS-01)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ФСП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00960"/>
                  </a:ext>
                </a:extLst>
              </a:tr>
              <a:tr h="699343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«Boosting Danube Transfer Center» </a:t>
                      </a:r>
                      <a:r>
                        <a:rPr lang="ru-RU" sz="1400" dirty="0" smtClean="0"/>
                        <a:t>за конкурсом </a:t>
                      </a:r>
                      <a:r>
                        <a:rPr lang="es-ES" sz="1400" dirty="0" smtClean="0"/>
                        <a:t>HORIZON-WIDERA-2023-ACCESS-03-01 European Excellence Initiative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ФСП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24644"/>
                  </a:ext>
                </a:extLst>
              </a:tr>
              <a:tr h="110729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proposal "Home progesterone level control assessment (HPLCA)' to HORIZON-JU-IHI-2023-04-02-two-stage "Patient-centric blood sample collection to enable </a:t>
                      </a:r>
                      <a:r>
                        <a:rPr lang="en-US" sz="1400" dirty="0" err="1" smtClean="0"/>
                        <a:t>decentralised</a:t>
                      </a:r>
                      <a:r>
                        <a:rPr lang="en-US" sz="1400" dirty="0" smtClean="0"/>
                        <a:t> clinical trials and improve access to healthcare".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ФСП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482598"/>
                  </a:ext>
                </a:extLst>
              </a:tr>
            </a:tbl>
          </a:graphicData>
        </a:graphic>
      </p:graphicFrame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A52E544-BA1B-055B-E516-381E3972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29" y="325309"/>
            <a:ext cx="8419018" cy="822037"/>
          </a:xfrm>
        </p:spPr>
        <p:txBody>
          <a:bodyPr/>
          <a:lstStyle/>
          <a:p>
            <a:r>
              <a:rPr lang="uk-UA" dirty="0" err="1" smtClean="0"/>
              <a:t>Проєктні</a:t>
            </a:r>
            <a:r>
              <a:rPr lang="uk-UA" dirty="0" smtClean="0"/>
              <a:t> заявки на конкурс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2" idx="2"/>
            <a:endCxn id="2" idx="2"/>
          </p:cNvCxnSpPr>
          <p:nvPr/>
        </p:nvCxnSpPr>
        <p:spPr>
          <a:xfrm>
            <a:off x="2654676" y="53576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" idx="2"/>
            <a:endCxn id="2" idx="2"/>
          </p:cNvCxnSpPr>
          <p:nvPr/>
        </p:nvCxnSpPr>
        <p:spPr>
          <a:xfrm>
            <a:off x="2654676" y="53576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66764"/>
              </p:ext>
            </p:extLst>
          </p:nvPr>
        </p:nvGraphicFramePr>
        <p:xfrm>
          <a:off x="203198" y="1267485"/>
          <a:ext cx="4902956" cy="409018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632548">
                  <a:extLst>
                    <a:ext uri="{9D8B030D-6E8A-4147-A177-3AD203B41FA5}">
                      <a16:colId xmlns:a16="http://schemas.microsoft.com/office/drawing/2014/main" val="1549845557"/>
                    </a:ext>
                  </a:extLst>
                </a:gridCol>
                <a:gridCol w="2270408">
                  <a:extLst>
                    <a:ext uri="{9D8B030D-6E8A-4147-A177-3AD203B41FA5}">
                      <a16:colId xmlns:a16="http://schemas.microsoft.com/office/drawing/2014/main" val="425768945"/>
                    </a:ext>
                  </a:extLst>
                </a:gridCol>
              </a:tblGrid>
              <a:tr h="332624"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Erasmus Jean Monnet Modules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071284"/>
                  </a:ext>
                </a:extLst>
              </a:tr>
              <a:tr h="7257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EU Experience in Business Regulation: Key Points for Ukraine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(Подоляк С. А., </a:t>
                      </a:r>
                      <a:r>
                        <a:rPr lang="ru-RU" sz="1400" dirty="0" err="1" smtClean="0"/>
                        <a:t>Бевз</a:t>
                      </a:r>
                      <a:r>
                        <a:rPr lang="ru-RU" sz="1400" dirty="0" smtClean="0"/>
                        <a:t> С.І., </a:t>
                      </a:r>
                      <a:r>
                        <a:rPr lang="ru-RU" sz="1400" dirty="0" err="1" smtClean="0"/>
                        <a:t>Дяковський</a:t>
                      </a:r>
                      <a:r>
                        <a:rPr lang="ru-RU" sz="1400" dirty="0" smtClean="0"/>
                        <a:t> О.С.)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361073"/>
                  </a:ext>
                </a:extLst>
              </a:tr>
              <a:tr h="7257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Mediation and access to justice: European studies for Ukraine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(Головко О.М., </a:t>
                      </a:r>
                      <a:r>
                        <a:rPr lang="ru-RU" sz="1400" dirty="0" err="1" smtClean="0"/>
                        <a:t>Єнін</a:t>
                      </a:r>
                      <a:r>
                        <a:rPr lang="ru-RU" sz="1400" dirty="0" smtClean="0"/>
                        <a:t> М.Н., </a:t>
                      </a:r>
                      <a:br>
                        <a:rPr lang="ru-RU" sz="1400" dirty="0" smtClean="0"/>
                      </a:br>
                      <a:r>
                        <a:rPr lang="ru-RU" sz="1400" dirty="0" err="1" smtClean="0"/>
                        <a:t>Боковець</a:t>
                      </a:r>
                      <a:r>
                        <a:rPr lang="ru-RU" sz="1400" dirty="0" smtClean="0"/>
                        <a:t> О.І., </a:t>
                      </a:r>
                    </a:p>
                    <a:p>
                      <a:r>
                        <a:rPr lang="ru-RU" sz="1400" dirty="0" err="1" smtClean="0"/>
                        <a:t>Владикін</a:t>
                      </a:r>
                      <a:r>
                        <a:rPr lang="ru-RU" sz="1400" dirty="0" smtClean="0"/>
                        <a:t> О.Н.)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656933"/>
                  </a:ext>
                </a:extLst>
              </a:tr>
              <a:tr h="93739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Digital transformation and artificial intelligence: EU experience for Ukraine's post-war recovery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(</a:t>
                      </a:r>
                      <a:r>
                        <a:rPr lang="ru-RU" sz="1400" dirty="0" err="1" smtClean="0"/>
                        <a:t>Ткачова</a:t>
                      </a:r>
                      <a:r>
                        <a:rPr lang="ru-RU" sz="1400" dirty="0" smtClean="0"/>
                        <a:t> Н.М., </a:t>
                      </a:r>
                      <a:r>
                        <a:rPr lang="ru-RU" sz="1400" dirty="0" err="1" smtClean="0"/>
                        <a:t>Бутник</a:t>
                      </a:r>
                      <a:r>
                        <a:rPr lang="ru-RU" sz="1400" dirty="0" smtClean="0"/>
                        <a:t> О.О., </a:t>
                      </a:r>
                      <a:br>
                        <a:rPr lang="ru-RU" sz="1400" dirty="0" smtClean="0"/>
                      </a:br>
                      <a:r>
                        <a:rPr lang="ru-RU" sz="1400" dirty="0" err="1" smtClean="0"/>
                        <a:t>Іщенко</a:t>
                      </a:r>
                      <a:r>
                        <a:rPr lang="ru-RU" sz="1400" dirty="0" smtClean="0"/>
                        <a:t> А.М.)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456356"/>
                  </a:ext>
                </a:extLst>
              </a:tr>
              <a:tr h="792342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Public responsibility and political participation: transformations challenges for Ukraine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(</a:t>
                      </a:r>
                      <a:r>
                        <a:rPr lang="ru-RU" sz="1400" dirty="0" smtClean="0"/>
                        <a:t>Мельниченко А.А., </a:t>
                      </a:r>
                    </a:p>
                    <a:p>
                      <a:r>
                        <a:rPr lang="ru-RU" sz="1400" dirty="0" smtClean="0"/>
                        <a:t>Перга Ю.М., </a:t>
                      </a:r>
                      <a:r>
                        <a:rPr lang="ru-RU" sz="1400" dirty="0" err="1" smtClean="0"/>
                        <a:t>Пашов</a:t>
                      </a:r>
                      <a:r>
                        <a:rPr lang="ru-RU" sz="1400" dirty="0" smtClean="0"/>
                        <a:t> Р.І.,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Рубан Ю.)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078768"/>
                  </a:ext>
                </a:extLst>
              </a:tr>
              <a:tr h="5546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Gender equality: towards EU values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(</a:t>
                      </a:r>
                      <a:r>
                        <a:rPr lang="ru-RU" sz="1400" dirty="0" err="1" smtClean="0"/>
                        <a:t>Акімова</a:t>
                      </a:r>
                      <a:r>
                        <a:rPr lang="ru-RU" sz="1400" dirty="0" smtClean="0"/>
                        <a:t> О.А., </a:t>
                      </a:r>
                      <a:r>
                        <a:rPr lang="ru-RU" sz="1400" dirty="0" err="1" smtClean="0"/>
                        <a:t>Іщенко</a:t>
                      </a:r>
                      <a:r>
                        <a:rPr lang="ru-RU" sz="1400" dirty="0" smtClean="0"/>
                        <a:t> А.М., </a:t>
                      </a:r>
                      <a:r>
                        <a:rPr lang="ru-RU" sz="1400" dirty="0" err="1" smtClean="0"/>
                        <a:t>Коломієць</a:t>
                      </a:r>
                      <a:r>
                        <a:rPr lang="ru-RU" sz="1400" dirty="0" smtClean="0"/>
                        <a:t> Т.В., </a:t>
                      </a:r>
                      <a:r>
                        <a:rPr lang="ru-RU" sz="1400" dirty="0" err="1" smtClean="0"/>
                        <a:t>Жовта</a:t>
                      </a:r>
                      <a:r>
                        <a:rPr lang="ru-RU" sz="1400" dirty="0" smtClean="0"/>
                        <a:t> І.І.)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913886"/>
                  </a:ext>
                </a:extLst>
              </a:tr>
            </a:tbl>
          </a:graphicData>
        </a:graphic>
      </p:graphicFrame>
      <p:cxnSp>
        <p:nvCxnSpPr>
          <p:cNvPr id="40" name="Прямая соединительная линия 39"/>
          <p:cNvCxnSpPr/>
          <p:nvPr/>
        </p:nvCxnSpPr>
        <p:spPr>
          <a:xfrm flipV="1">
            <a:off x="2797513" y="1611517"/>
            <a:ext cx="0" cy="3746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451816" y="1611517"/>
            <a:ext cx="0" cy="5051834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7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23010" y="5368705"/>
            <a:ext cx="2181886" cy="124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аголовок 72">
            <a:extLst>
              <a:ext uri="{FF2B5EF4-FFF2-40B4-BE49-F238E27FC236}">
                <a16:creationId xmlns:a16="http://schemas.microsoft.com/office/drawing/2014/main" id="{CAFD8023-8CD4-98EC-56D4-0D891898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Case Study Challenge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15E03680-C1D9-6937-CA65-1DF8EC3AE02C}"/>
              </a:ext>
            </a:extLst>
          </p:cNvPr>
          <p:cNvSpPr/>
          <p:nvPr/>
        </p:nvSpPr>
        <p:spPr>
          <a:xfrm>
            <a:off x="5300132" y="1304319"/>
            <a:ext cx="6550853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b="1" kern="5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Міжнародний проєкт</a:t>
            </a:r>
            <a:r>
              <a:rPr lang="en-US" sz="2400" b="1" kern="5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/>
            </a:r>
            <a:br>
              <a:rPr lang="en-US" sz="2400" b="1" kern="5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uk-UA" sz="2400" b="1" kern="5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віртуальних обмінів для </a:t>
            </a:r>
            <a:r>
              <a:rPr lang="uk-UA" sz="2400" b="1" kern="50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студентів</a:t>
            </a:r>
            <a:r>
              <a:rPr lang="en-US" sz="2400" b="1" kern="5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/>
            </a:r>
            <a:br>
              <a:rPr lang="en-US" sz="2400" b="1" kern="5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uk-UA" sz="2000" b="1" kern="50" dirty="0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02.10.2023–29.11.2023</a:t>
            </a:r>
            <a:endParaRPr lang="uk-UA" sz="2000" b="1" kern="5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uk-UA" sz="1000" b="1" kern="5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Від ФСП участь у програмі взяло </a:t>
            </a:r>
            <a:r>
              <a:rPr lang="uk-UA" b="1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10 студентів </a:t>
            </a:r>
            <a:r>
              <a:rPr lang="uk-UA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різних спеціальностей та рівнів освіти – бакалаври та магістри; Соціологія, Публічне управління та адміністрування, Соціальна робота, Право. </a:t>
            </a:r>
          </a:p>
          <a:p>
            <a:pPr>
              <a:spcAft>
                <a:spcPts val="0"/>
              </a:spcAft>
            </a:pPr>
            <a:r>
              <a:rPr lang="uk-UA" b="1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Метою участі</a:t>
            </a:r>
            <a:r>
              <a:rPr lang="uk-UA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у програмі була розробка інноваційних рішень щодо розвитку навичок студентів вирішення проблем у сфері бізнесу.</a:t>
            </a:r>
          </a:p>
          <a:p>
            <a:pPr>
              <a:spcAft>
                <a:spcPts val="0"/>
              </a:spcAft>
            </a:pPr>
            <a:r>
              <a:rPr lang="uk-UA" b="1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Основою </a:t>
            </a:r>
            <a:r>
              <a:rPr lang="uk-UA" b="1" kern="5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навчального досвіду </a:t>
            </a:r>
            <a:r>
              <a:rPr lang="uk-UA" b="1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є застосування </a:t>
            </a:r>
            <a:r>
              <a:rPr lang="uk-UA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управлінських й соціологічних теорій та методів, розвиток лідерських якостей, міжкультурних </a:t>
            </a:r>
            <a:r>
              <a:rPr lang="uk-UA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компетентностей</a:t>
            </a:r>
            <a:r>
              <a:rPr lang="uk-UA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навичок використання цифрових платформ у командній роботі над </a:t>
            </a:r>
            <a:r>
              <a:rPr lang="uk-UA" kern="50" dirty="0" err="1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проєктами</a:t>
            </a:r>
            <a:r>
              <a:rPr lang="uk-UA" kern="5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спілкування англійською мовою стануть беззаперечною перевагою у професійній самореалізації та кар’єрі наших студентів у майбутньому. </a:t>
            </a:r>
            <a:endParaRPr lang="ru-RU" kern="5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F218C9-252D-1286-EE44-7CA88CDF5F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946"/>
          <a:stretch/>
        </p:blipFill>
        <p:spPr>
          <a:xfrm>
            <a:off x="10410081" y="1185781"/>
            <a:ext cx="1299320" cy="1360964"/>
          </a:xfrm>
          <a:prstGeom prst="rect">
            <a:avLst/>
          </a:prstGeom>
        </p:spPr>
      </p:pic>
      <p:pic>
        <p:nvPicPr>
          <p:cNvPr id="2050" name="Picture 2" descr="C:\Users\TPU\Downloads\photo171092790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" y="1185781"/>
            <a:ext cx="3479800" cy="246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PU\Downloads\photo1710927908 (2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1" y="4258733"/>
            <a:ext cx="3496412" cy="242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PU\Downloads\msg468527134-307849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10" y="1571543"/>
            <a:ext cx="1912419" cy="286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PU\Downloads\msg468527134-307848 (2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0"/>
          <a:stretch/>
        </p:blipFill>
        <p:spPr bwMode="auto">
          <a:xfrm>
            <a:off x="3204210" y="4758064"/>
            <a:ext cx="1859088" cy="192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0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403" y="350858"/>
            <a:ext cx="8905773" cy="822037"/>
          </a:xfrm>
        </p:spPr>
        <p:txBody>
          <a:bodyPr/>
          <a:lstStyle/>
          <a:p>
            <a:r>
              <a:rPr lang="ru-RU" dirty="0"/>
              <a:t>Сума </a:t>
            </a:r>
            <a:r>
              <a:rPr lang="ru-RU" dirty="0" err="1"/>
              <a:t>надходжень</a:t>
            </a:r>
            <a:r>
              <a:rPr lang="ru-RU" dirty="0"/>
              <a:t> до ФСП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256707"/>
              </p:ext>
            </p:extLst>
          </p:nvPr>
        </p:nvGraphicFramePr>
        <p:xfrm>
          <a:off x="2221117" y="1595672"/>
          <a:ext cx="7749767" cy="3901592"/>
        </p:xfrm>
        <a:graphic>
          <a:graphicData uri="http://schemas.openxmlformats.org/drawingml/2006/table">
            <a:tbl>
              <a:tblPr firstRow="1" firstCol="1" bandRow="1"/>
              <a:tblGrid>
                <a:gridCol w="6269042">
                  <a:extLst>
                    <a:ext uri="{9D8B030D-6E8A-4147-A177-3AD203B41FA5}">
                      <a16:colId xmlns:a16="http://schemas.microsoft.com/office/drawing/2014/main" val="2999694515"/>
                    </a:ext>
                  </a:extLst>
                </a:gridCol>
                <a:gridCol w="1480725">
                  <a:extLst>
                    <a:ext uri="{9D8B030D-6E8A-4147-A177-3AD203B41FA5}">
                      <a16:colId xmlns:a16="http://schemas.microsoft.com/office/drawing/2014/main" val="903877715"/>
                    </a:ext>
                  </a:extLst>
                </a:gridCol>
              </a:tblGrid>
              <a:tr h="560105"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Надходження від іноземних громадян</a:t>
                      </a:r>
                      <a:endParaRPr lang="ru-RU" sz="2800" b="1" kern="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Сума, грн:</a:t>
                      </a:r>
                      <a:endParaRPr lang="ru-RU" sz="2800" b="1" kern="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472459"/>
                  </a:ext>
                </a:extLst>
              </a:tr>
              <a:tr h="5601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КАФЕДРА СОЦІОЛОГІЇ</a:t>
                      </a:r>
                      <a:endParaRPr lang="ru-RU" sz="1800" b="1" kern="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122 986,89</a:t>
                      </a:r>
                      <a:endParaRPr lang="ru-RU" sz="1800" b="1" kern="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508441"/>
                  </a:ext>
                </a:extLst>
              </a:tr>
              <a:tr h="5601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КАФЕДРА ТЕОРІЇ І ПРАКТИКИ УПРАВЛІННЯ</a:t>
                      </a:r>
                      <a:endParaRPr lang="ru-RU" sz="1800" b="1" kern="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507 282,53</a:t>
                      </a:r>
                      <a:endParaRPr lang="ru-RU" sz="1800" b="1" kern="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604772"/>
                  </a:ext>
                </a:extLst>
              </a:tr>
              <a:tr h="5601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КАФЕДРА ФІЛОСОФІЇ</a:t>
                      </a:r>
                      <a:endParaRPr lang="ru-RU" sz="1800" b="1" kern="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182 507,02</a:t>
                      </a:r>
                      <a:endParaRPr lang="ru-RU" sz="1800" b="1" kern="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598831"/>
                  </a:ext>
                </a:extLst>
              </a:tr>
              <a:tr h="5638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КАФЕДРА ІНТЕЛЕКТУАЛЬНОЇ ВЛАСНОСТІ І ПРИВАТНОГО ПРАВА</a:t>
                      </a:r>
                      <a:endParaRPr lang="ru-RU" sz="1800" b="1" kern="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27 760,28</a:t>
                      </a:r>
                      <a:endParaRPr lang="ru-RU" sz="1800" b="1" kern="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122543"/>
                  </a:ext>
                </a:extLst>
              </a:tr>
              <a:tr h="5601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СУММА КОШТІВ ЩО </a:t>
                      </a:r>
                      <a:r>
                        <a:rPr lang="uk-UA" sz="1600" b="1" kern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НАДІЙШЛИ </a:t>
                      </a:r>
                      <a:r>
                        <a:rPr lang="uk-UA" sz="16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 РАХУНОК ФСП</a:t>
                      </a:r>
                      <a:endParaRPr lang="ru-RU" sz="1800" b="1" kern="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840 536,72</a:t>
                      </a:r>
                      <a:endParaRPr lang="ru-RU" sz="1800" b="1" kern="50" dirty="0"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942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9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75699" y="337123"/>
            <a:ext cx="5341546" cy="822037"/>
          </a:xfrm>
        </p:spPr>
        <p:txBody>
          <a:bodyPr/>
          <a:lstStyle/>
          <a:p>
            <a:r>
              <a:rPr lang="uk-UA" dirty="0"/>
              <a:t>Співробітництво зі </a:t>
            </a:r>
            <a:r>
              <a:rPr lang="uk-UA" dirty="0" err="1"/>
              <a:t>Стенфордом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1720" y="1477172"/>
            <a:ext cx="49807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соціології</a:t>
            </a:r>
            <a:r>
              <a:rPr lang="ru-RU" dirty="0"/>
              <a:t>,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та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та практики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«</a:t>
            </a:r>
            <a:r>
              <a:rPr lang="es-ES" dirty="0"/>
              <a:t>Theory and Practice of Conflict </a:t>
            </a:r>
            <a:r>
              <a:rPr lang="es-ES" dirty="0" smtClean="0"/>
              <a:t>Resolution</a:t>
            </a:r>
            <a:r>
              <a:rPr lang="uk-UA" dirty="0" smtClean="0"/>
              <a:t>»</a:t>
            </a:r>
            <a:r>
              <a:rPr lang="es-ES" dirty="0" smtClean="0"/>
              <a:t> </a:t>
            </a:r>
            <a:r>
              <a:rPr lang="es-ES" dirty="0"/>
              <a:t>Study Group </a:t>
            </a:r>
            <a:r>
              <a:rPr lang="ru-RU" b="1" dirty="0" err="1"/>
              <a:t>Токійського</a:t>
            </a:r>
            <a:r>
              <a:rPr lang="ru-RU" b="1" dirty="0"/>
              <a:t> </a:t>
            </a:r>
            <a:r>
              <a:rPr lang="ru-RU" b="1" dirty="0" err="1"/>
              <a:t>університету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Японія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err="1"/>
              <a:t>Керівник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з боку ФСП: </a:t>
            </a:r>
            <a:endParaRPr lang="ru-RU" dirty="0" smtClean="0"/>
          </a:p>
          <a:p>
            <a:r>
              <a:rPr lang="ru-RU" dirty="0" err="1" smtClean="0"/>
              <a:t>д.с.н</a:t>
            </a:r>
            <a:r>
              <a:rPr lang="ru-RU" dirty="0"/>
              <a:t>., </a:t>
            </a:r>
            <a:r>
              <a:rPr lang="ru-RU" dirty="0" err="1" smtClean="0"/>
              <a:t>проф</a:t>
            </a:r>
            <a:r>
              <a:rPr lang="ru-RU" dirty="0" smtClean="0"/>
              <a:t> </a:t>
            </a:r>
            <a:r>
              <a:rPr lang="ru-RU" dirty="0" err="1"/>
              <a:t>Павло</a:t>
            </a:r>
            <a:r>
              <a:rPr lang="ru-RU" dirty="0"/>
              <a:t> Федорченко-</a:t>
            </a:r>
            <a:r>
              <a:rPr lang="ru-RU" dirty="0" err="1"/>
              <a:t>Кутуєв</a:t>
            </a:r>
            <a:r>
              <a:rPr lang="ru-RU" dirty="0"/>
              <a:t>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64947" y="337124"/>
            <a:ext cx="4792784" cy="82203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0" tIns="0" rIns="305092" bIns="121897" rtlCol="0" anchor="t" anchorCtr="0">
            <a:noAutofit/>
          </a:bodyPr>
          <a:lstStyle>
            <a:lvl1pPr lvl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2 SemiBold"/>
              <a:buNone/>
              <a:defRPr sz="2800" b="1" kern="1200">
                <a:solidFill>
                  <a:schemeClr val="l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xo 2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ru-RU" smtClean="0"/>
              <a:t>Співробітництво з Японією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06236" y="1338673"/>
            <a:ext cx="6298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Д.ю.н</a:t>
            </a:r>
            <a:r>
              <a:rPr lang="ru-RU" dirty="0"/>
              <a:t>., </a:t>
            </a:r>
            <a:r>
              <a:rPr lang="ru-RU" dirty="0" err="1"/>
              <a:t>професор</a:t>
            </a:r>
            <a:r>
              <a:rPr lang="ru-RU" dirty="0"/>
              <a:t>, </a:t>
            </a:r>
            <a:r>
              <a:rPr lang="ru-RU" dirty="0" err="1" smtClean="0"/>
              <a:t>завідувач</a:t>
            </a:r>
            <a:r>
              <a:rPr lang="ru-RU" dirty="0" smtClean="0"/>
              <a:t> </a:t>
            </a:r>
            <a:r>
              <a:rPr lang="ru-RU" dirty="0" err="1" smtClean="0"/>
              <a:t>кафедри</a:t>
            </a:r>
            <a:r>
              <a:rPr lang="ru-RU" dirty="0" smtClean="0"/>
              <a:t> ІГАП </a:t>
            </a:r>
            <a:r>
              <a:rPr lang="ru-RU" dirty="0" err="1" smtClean="0"/>
              <a:t>Бевз</a:t>
            </a:r>
            <a:r>
              <a:rPr lang="ru-RU" dirty="0" smtClean="0"/>
              <a:t> С.І.</a:t>
            </a:r>
          </a:p>
          <a:p>
            <a:r>
              <a:rPr lang="ru-RU" dirty="0" err="1" smtClean="0"/>
              <a:t>відвідала</a:t>
            </a:r>
            <a:r>
              <a:rPr lang="ru-RU" dirty="0" smtClean="0"/>
              <a:t> </a:t>
            </a:r>
            <a:r>
              <a:rPr lang="ru-RU" dirty="0" err="1"/>
              <a:t>Стенфордську</a:t>
            </a:r>
            <a:r>
              <a:rPr lang="ru-RU" dirty="0"/>
              <a:t> школу права,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частиною</a:t>
            </a:r>
            <a:r>
              <a:rPr lang="ru-RU" dirty="0"/>
              <a:t> приватного </a:t>
            </a:r>
            <a:r>
              <a:rPr lang="ru-RU" dirty="0" err="1"/>
              <a:t>дослідницького</a:t>
            </a:r>
            <a:r>
              <a:rPr lang="ru-RU" dirty="0"/>
              <a:t> </a:t>
            </a:r>
            <a:r>
              <a:rPr lang="ru-RU" b="1" dirty="0" err="1"/>
              <a:t>Стенфордського</a:t>
            </a:r>
            <a:r>
              <a:rPr lang="ru-RU" b="1" dirty="0"/>
              <a:t> </a:t>
            </a:r>
            <a:r>
              <a:rPr lang="ru-RU" b="1" dirty="0" err="1"/>
              <a:t>університету</a:t>
            </a:r>
            <a:r>
              <a:rPr lang="ru-RU" b="1" dirty="0"/>
              <a:t> </a:t>
            </a:r>
            <a:r>
              <a:rPr lang="ru-RU" dirty="0"/>
              <a:t>(штат </a:t>
            </a:r>
            <a:r>
              <a:rPr lang="ru-RU" dirty="0" err="1"/>
              <a:t>Каліфорнія</a:t>
            </a:r>
            <a:r>
              <a:rPr lang="ru-RU" dirty="0"/>
              <a:t>, США) у </a:t>
            </a:r>
            <a:r>
              <a:rPr lang="ru-RU" dirty="0" err="1"/>
              <a:t>квітні</a:t>
            </a:r>
            <a:r>
              <a:rPr lang="ru-RU" dirty="0"/>
              <a:t> 2023 </a:t>
            </a:r>
            <a:r>
              <a:rPr lang="ru-RU" dirty="0" smtClean="0"/>
              <a:t>року.</a:t>
            </a:r>
          </a:p>
          <a:p>
            <a:endParaRPr lang="ru-RU" dirty="0"/>
          </a:p>
          <a:p>
            <a:r>
              <a:rPr lang="ru-RU" dirty="0" err="1" smtClean="0"/>
              <a:t>Д.ю.н</a:t>
            </a:r>
            <a:r>
              <a:rPr lang="ru-RU" dirty="0"/>
              <a:t>., </a:t>
            </a:r>
            <a:r>
              <a:rPr lang="ru-RU" dirty="0" err="1"/>
              <a:t>професор</a:t>
            </a:r>
            <a:r>
              <a:rPr lang="ru-RU" dirty="0"/>
              <a:t>, </a:t>
            </a:r>
            <a:r>
              <a:rPr lang="ru-RU" dirty="0" err="1" smtClean="0"/>
              <a:t>завідувач</a:t>
            </a:r>
            <a:r>
              <a:rPr lang="ru-RU" dirty="0" smtClean="0"/>
              <a:t> </a:t>
            </a:r>
            <a:r>
              <a:rPr lang="ru-RU" dirty="0" err="1" smtClean="0"/>
              <a:t>кафедри</a:t>
            </a:r>
            <a:r>
              <a:rPr lang="ru-RU" dirty="0" smtClean="0"/>
              <a:t> ІГАП </a:t>
            </a:r>
            <a:r>
              <a:rPr lang="ru-RU" dirty="0" err="1" smtClean="0"/>
              <a:t>Бевз</a:t>
            </a:r>
            <a:r>
              <a:rPr lang="ru-RU" dirty="0" smtClean="0"/>
              <a:t> С.І.</a:t>
            </a:r>
          </a:p>
          <a:p>
            <a:r>
              <a:rPr lang="ru-RU" dirty="0" smtClean="0"/>
              <a:t>взяла </a:t>
            </a:r>
            <a:r>
              <a:rPr lang="ru-RU" dirty="0"/>
              <a:t>участь у </a:t>
            </a:r>
            <a:r>
              <a:rPr lang="ru-RU" dirty="0" err="1"/>
              <a:t>конференції</a:t>
            </a:r>
            <a:r>
              <a:rPr lang="ru-RU" dirty="0"/>
              <a:t> з </a:t>
            </a:r>
            <a:r>
              <a:rPr lang="ru-RU" dirty="0" err="1"/>
              <a:t>клінічної</a:t>
            </a:r>
            <a:r>
              <a:rPr lang="ru-RU" dirty="0"/>
              <a:t> </a:t>
            </a:r>
            <a:r>
              <a:rPr lang="ru-RU" dirty="0" err="1"/>
              <a:t>юридичної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smtClean="0"/>
              <a:t> «</a:t>
            </a:r>
            <a:r>
              <a:rPr lang="es-ES" dirty="0"/>
              <a:t>Hope as Discipline» </a:t>
            </a:r>
            <a:r>
              <a:rPr lang="ru-RU" dirty="0"/>
              <a:t>у Сан-Франциско, штат </a:t>
            </a:r>
            <a:r>
              <a:rPr lang="ru-RU" dirty="0" err="1"/>
              <a:t>Каліфорнія</a:t>
            </a:r>
            <a:r>
              <a:rPr lang="ru-RU" dirty="0"/>
              <a:t> (США).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83111" y="4083300"/>
            <a:ext cx="2810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НОВІ ПАРТНЕРСТВА: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19185" y="45449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1.</a:t>
            </a:r>
            <a:r>
              <a:rPr lang="uk-UA" dirty="0"/>
              <a:t> </a:t>
            </a:r>
            <a:r>
              <a:rPr lang="es-ES" dirty="0" smtClean="0"/>
              <a:t>University </a:t>
            </a:r>
            <a:r>
              <a:rPr lang="es-ES" dirty="0"/>
              <a:t>of Florence (</a:t>
            </a:r>
            <a:r>
              <a:rPr lang="ru-RU" dirty="0" err="1"/>
              <a:t>Італія</a:t>
            </a:r>
            <a:r>
              <a:rPr lang="ru-RU" dirty="0"/>
              <a:t>)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Католицький</a:t>
            </a:r>
            <a:r>
              <a:rPr lang="ru-RU" dirty="0" smtClean="0"/>
              <a:t>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Парах’янган</a:t>
            </a:r>
            <a:r>
              <a:rPr lang="ru-RU" dirty="0"/>
              <a:t> (</a:t>
            </a:r>
            <a:r>
              <a:rPr lang="ru-RU" dirty="0" err="1"/>
              <a:t>Індонезія</a:t>
            </a:r>
            <a:r>
              <a:rPr lang="ru-RU" dirty="0"/>
              <a:t>)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Університет</a:t>
            </a:r>
            <a:r>
              <a:rPr lang="ru-RU" dirty="0" smtClean="0"/>
              <a:t> </a:t>
            </a:r>
            <a:r>
              <a:rPr lang="ru-RU" dirty="0"/>
              <a:t>Яна </a:t>
            </a:r>
            <a:r>
              <a:rPr lang="ru-RU" dirty="0" err="1"/>
              <a:t>Длугоша</a:t>
            </a:r>
            <a:r>
              <a:rPr lang="ru-RU" dirty="0"/>
              <a:t> в </a:t>
            </a:r>
            <a:r>
              <a:rPr lang="ru-RU" dirty="0" err="1"/>
              <a:t>Ченстохові</a:t>
            </a:r>
            <a:r>
              <a:rPr lang="ru-RU" dirty="0"/>
              <a:t> (</a:t>
            </a:r>
            <a:r>
              <a:rPr lang="ru-RU" dirty="0" err="1"/>
              <a:t>Польща</a:t>
            </a:r>
            <a:r>
              <a:rPr lang="ru-RU" dirty="0"/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823010" y="5392121"/>
            <a:ext cx="2181886" cy="124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TPU\Downloads\photo171092841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0" y="3810073"/>
            <a:ext cx="3504671" cy="262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6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BD74FD9B-8B44-560E-52D2-53A2013CEDDE}"/>
              </a:ext>
            </a:extLst>
          </p:cNvPr>
          <p:cNvSpPr/>
          <p:nvPr/>
        </p:nvSpPr>
        <p:spPr>
          <a:xfrm>
            <a:off x="1192581" y="1588015"/>
            <a:ext cx="9847942" cy="382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Bef>
                <a:spcPts val="600"/>
              </a:spcBef>
            </a:pPr>
            <a:r>
              <a:rPr lang="uk-UA" sz="8000" b="1" kern="50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Розвиток матеріально-технічної бази підрозділу</a:t>
            </a:r>
            <a:endParaRPr lang="ru-RU" sz="8000" b="1" kern="5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5FBCDBA8-7B7F-F9F4-FD51-548B6FBFF609}"/>
              </a:ext>
            </a:extLst>
          </p:cNvPr>
          <p:cNvSpPr txBox="1">
            <a:spLocks/>
          </p:cNvSpPr>
          <p:nvPr/>
        </p:nvSpPr>
        <p:spPr>
          <a:xfrm>
            <a:off x="379435" y="1143792"/>
            <a:ext cx="10992889" cy="554282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400" b="1" kern="0" dirty="0">
                <a:solidFill>
                  <a:srgbClr val="EC660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Загальні</a:t>
            </a:r>
          </a:p>
          <a:p>
            <a:r>
              <a:rPr lang="uk-UA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Тривале навчання в режимі </a:t>
            </a:r>
            <a:r>
              <a:rPr lang="uk-UA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онлайн</a:t>
            </a:r>
            <a:r>
              <a:rPr lang="uk-UA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зниження якості підготовки абітурієнтів, відтік контингенту, ефекти накопиченого стресу та втоми</a:t>
            </a:r>
            <a:endParaRPr lang="uk-UA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400" b="1" kern="0" dirty="0">
                <a:solidFill>
                  <a:srgbClr val="EC660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Характерні саме для сегменту ФСП</a:t>
            </a:r>
          </a:p>
          <a:p>
            <a:r>
              <a:rPr lang="uk-UA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Попри традиційно високий попит, зокрема, </a:t>
            </a:r>
            <a:r>
              <a:rPr lang="uk-UA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 спеціальностями «Право» та «Психологія»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у сегменті панує </a:t>
            </a:r>
            <a:r>
              <a:rPr lang="uk-UA" sz="2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надвисока конкуренція</a:t>
            </a:r>
            <a:endParaRPr lang="en-US" sz="2400" b="1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="1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Складнощі із залученням абітурієнтів із </a:t>
            </a:r>
            <a:r>
              <a:rPr lang="uk-UA" sz="2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високими показниками успішності у навчанні </a:t>
            </a:r>
            <a:r>
              <a:rPr lang="uk-UA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 першим пріоритетом</a:t>
            </a:r>
            <a:endParaRPr 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B7AA025-00E0-2257-EECC-9068C29C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Вихідні умови – обмеження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733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TPU\Downloads\photo171092785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99" y="3919693"/>
            <a:ext cx="3453307" cy="258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A52E544-BA1B-055B-E516-381E3972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Матеріальна база підрозділу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9ABF4F3F-7E1F-D152-7015-05FAF09D7A0A}"/>
              </a:ext>
            </a:extLst>
          </p:cNvPr>
          <p:cNvSpPr/>
          <p:nvPr/>
        </p:nvSpPr>
        <p:spPr>
          <a:xfrm>
            <a:off x="194761" y="1230016"/>
            <a:ext cx="7543772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Загальна 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площа, яку займає факультет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3691,50 </a:t>
            </a:r>
            <a:r>
              <a:rPr lang="uk-UA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кв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. м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(у 2023 р. - </a:t>
            </a:r>
            <a:r>
              <a:rPr lang="ru-RU" sz="1400" dirty="0" smtClean="0"/>
              <a:t>3482,10 </a:t>
            </a:r>
            <a:r>
              <a:rPr lang="ru-RU" sz="1400" dirty="0" err="1" smtClean="0"/>
              <a:t>кв.м</a:t>
            </a:r>
            <a:r>
              <a:rPr lang="ru-RU" sz="1400" dirty="0" smtClean="0"/>
              <a:t>)</a:t>
            </a:r>
            <a:endParaRPr lang="uk-UA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У 2023 році площа, закріплена за ФСП, </a:t>
            </a:r>
            <a:r>
              <a:rPr lang="uk-UA" sz="1400" b="1" dirty="0" smtClean="0">
                <a:solidFill>
                  <a:srgbClr val="1C39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збільшена на 209 </a:t>
            </a:r>
            <a:r>
              <a:rPr lang="uk-UA" sz="1400" b="1" dirty="0" err="1" smtClean="0">
                <a:solidFill>
                  <a:srgbClr val="1C39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кв.м</a:t>
            </a:r>
            <a:r>
              <a:rPr lang="uk-UA" sz="1400" b="1" dirty="0" smtClean="0">
                <a:solidFill>
                  <a:srgbClr val="1C39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1400" b="1" dirty="0">
              <a:solidFill>
                <a:srgbClr val="1C39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За звітний рік придбано: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 2023 року для підрозділів було придбано 17 моніторів, 13 комп’ютерів, 5 ноутбуків, 3 інтерактивні панелі, 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проектори, клавіатури та маніпулятори, точка доступу </a:t>
            </a:r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Wi-Fi, 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БФП та принтери, витратні матеріали офісний папір, картриджі для друку, канцелярські товари.</a:t>
            </a:r>
          </a:p>
          <a:p>
            <a:pPr lvl="0">
              <a:spcBef>
                <a:spcPts val="600"/>
              </a:spcBef>
            </a:pP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Проведені 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позапланові ремонтно-відновлювальні роботи аудиторного фонду нових закріплених аудиторій №525 б, 527, 539, 541, 537. Після аварійного затоплення приміщень проведена заміна плит підвісної стелі та відремонтована підлога аудиторії №528, 504, 011. </a:t>
            </a:r>
            <a:endParaRPr lang="uk-UA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Забезпечено </a:t>
            </a: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оновлення медикаментів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 в аптечках всіх підрозділів.</a:t>
            </a:r>
          </a:p>
          <a:p>
            <a:pPr lvl="0">
              <a:spcBef>
                <a:spcPts val="600"/>
              </a:spcBef>
            </a:pP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В зв’язку з дистанційним навчанням та з метою запобігання нещасних випадків організовувались заходи з проведення вступного інструктажу з питань охорони праці та </a:t>
            </a:r>
            <a:r>
              <a:rPr lang="uk-UA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безпеки</a:t>
            </a:r>
            <a:r>
              <a:rPr lang="uk-UA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життєдіяльності зі студентами, зарахованими на перший курс, поновленими або переведеними з інших вищих навчальних закладів через інформаційну розсилку 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Telegram 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каналами факультету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spcBef>
                <a:spcPts val="600"/>
              </a:spcBef>
            </a:pP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Вчасно 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проводились </a:t>
            </a: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інструктажі на робочих місцях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 для співробітників</a:t>
            </a:r>
            <a:b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з відповідною відміткою в журналі інструктажів;</a:t>
            </a:r>
          </a:p>
          <a:p>
            <a:pPr lvl="0">
              <a:spcBef>
                <a:spcPts val="600"/>
              </a:spcBef>
            </a:pP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Було проведено </a:t>
            </a: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техогляд та </a:t>
            </a:r>
            <a:r>
              <a:rPr lang="uk-UA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перезаправлено</a:t>
            </a: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 52 вогнегасники.</a:t>
            </a:r>
          </a:p>
          <a:p>
            <a:pPr lvl="0">
              <a:spcBef>
                <a:spcPts val="600"/>
              </a:spcBef>
            </a:pP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Призначені відповідальні особи з питань цивільного захисту та техногенної безпеки,</a:t>
            </a:r>
            <a:b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7">
            <a:extLst>
              <a:ext uri="{FF2B5EF4-FFF2-40B4-BE49-F238E27FC236}">
                <a16:creationId xmlns:a16="http://schemas.microsoft.com/office/drawing/2014/main" id="{7BC8B620-99F0-0F51-8B3D-44883C35E07F}"/>
              </a:ext>
            </a:extLst>
          </p:cNvPr>
          <p:cNvSpPr/>
          <p:nvPr/>
        </p:nvSpPr>
        <p:spPr>
          <a:xfrm>
            <a:off x="6295646" y="595742"/>
            <a:ext cx="554501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kern="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За звітний період на площах закріплених за ФСП</a:t>
            </a:r>
          </a:p>
        </p:txBody>
      </p:sp>
      <p:pic>
        <p:nvPicPr>
          <p:cNvPr id="5122" name="Picture 2" descr="C:\Users\TPU\Downloads\photo171092921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33" y="1176121"/>
            <a:ext cx="4226973" cy="23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BD74FD9B-8B44-560E-52D2-53A2013CEDDE}"/>
              </a:ext>
            </a:extLst>
          </p:cNvPr>
          <p:cNvSpPr/>
          <p:nvPr/>
        </p:nvSpPr>
        <p:spPr>
          <a:xfrm>
            <a:off x="1192581" y="2096015"/>
            <a:ext cx="9847942" cy="197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Bef>
                <a:spcPts val="600"/>
              </a:spcBef>
            </a:pPr>
            <a:r>
              <a:rPr lang="uk-UA" sz="8000" b="1" kern="50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Виклики та перспективи</a:t>
            </a:r>
            <a:endParaRPr lang="ru-RU" sz="8000" b="1" kern="5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A52E544-BA1B-055B-E516-381E3972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28" y="206117"/>
            <a:ext cx="8419018" cy="822037"/>
          </a:xfrm>
        </p:spPr>
        <p:txBody>
          <a:bodyPr/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Виклики</a:t>
            </a:r>
            <a:r>
              <a:rPr lang="ru-RU" sz="4000" dirty="0" smtClean="0">
                <a:solidFill>
                  <a:schemeClr val="bg1"/>
                </a:solidFill>
              </a:rPr>
              <a:t> та </a:t>
            </a:r>
            <a:r>
              <a:rPr lang="ru-RU" sz="4000" dirty="0" err="1" smtClean="0">
                <a:solidFill>
                  <a:schemeClr val="bg1"/>
                </a:solidFill>
              </a:rPr>
              <a:t>перспективи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934" y="1329266"/>
            <a:ext cx="87545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000" dirty="0" smtClean="0"/>
              <a:t>Забезпечення належного рівня набору за бюджетом та контрактом («</a:t>
            </a:r>
            <a:r>
              <a:rPr lang="uk-UA" sz="2000" b="1" dirty="0" smtClean="0"/>
              <a:t>Зимова школа демократії</a:t>
            </a:r>
            <a:r>
              <a:rPr lang="uk-UA" sz="2000" dirty="0" smtClean="0"/>
              <a:t>»), збалансування витрат підрозділу</a:t>
            </a:r>
          </a:p>
          <a:p>
            <a:pPr marL="342900" indent="-342900">
              <a:buAutoNum type="arabicPeriod"/>
            </a:pPr>
            <a:r>
              <a:rPr lang="uk-UA" sz="2000" dirty="0" smtClean="0"/>
              <a:t>Акредитація усіх наявних освітніх програм на ФСП (</a:t>
            </a:r>
            <a:r>
              <a:rPr lang="uk-UA" sz="2000" b="1" u="sng" dirty="0" smtClean="0"/>
              <a:t>5 </a:t>
            </a:r>
            <a:r>
              <a:rPr lang="uk-UA" sz="2000" b="1" u="sng" dirty="0" err="1" smtClean="0"/>
              <a:t>опп</a:t>
            </a:r>
            <a:r>
              <a:rPr lang="uk-UA" sz="2000" b="1" u="sng" dirty="0" smtClean="0"/>
              <a:t> та </a:t>
            </a:r>
            <a:r>
              <a:rPr lang="uk-UA" sz="2000" b="1" u="sng" dirty="0" err="1" smtClean="0"/>
              <a:t>онп</a:t>
            </a:r>
            <a:r>
              <a:rPr lang="uk-UA" sz="20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На бакалаврському рівні акредитовано 5/6 </a:t>
            </a:r>
            <a:r>
              <a:rPr lang="uk-UA" sz="2000" dirty="0" err="1" smtClean="0"/>
              <a:t>опп</a:t>
            </a:r>
            <a:endParaRPr lang="uk-UA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На магістерському рівні </a:t>
            </a:r>
            <a:r>
              <a:rPr lang="uk-UA" sz="2000" dirty="0"/>
              <a:t>акредитовано </a:t>
            </a:r>
            <a:r>
              <a:rPr lang="uk-UA" sz="2000" dirty="0" smtClean="0"/>
              <a:t>5/6 </a:t>
            </a:r>
            <a:r>
              <a:rPr lang="uk-UA" sz="2000" dirty="0" err="1" smtClean="0"/>
              <a:t>опп</a:t>
            </a:r>
            <a:r>
              <a:rPr lang="uk-UA" sz="2000" dirty="0" smtClean="0"/>
              <a:t> та </a:t>
            </a:r>
            <a:r>
              <a:rPr lang="uk-UA" sz="2000" dirty="0" err="1" smtClean="0"/>
              <a:t>онп</a:t>
            </a:r>
            <a:endParaRPr lang="uk-UA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На рівні доктора філософії </a:t>
            </a:r>
            <a:r>
              <a:rPr lang="uk-UA" sz="2000" dirty="0"/>
              <a:t>акредитовано </a:t>
            </a:r>
            <a:r>
              <a:rPr lang="uk-UA" sz="2000" dirty="0" smtClean="0"/>
              <a:t>4/7 </a:t>
            </a:r>
            <a:r>
              <a:rPr lang="uk-UA" sz="2000" dirty="0" err="1" smtClean="0"/>
              <a:t>онп</a:t>
            </a:r>
            <a:endParaRPr lang="uk-UA" sz="2000" dirty="0"/>
          </a:p>
          <a:p>
            <a:pPr marL="342900" indent="-342900">
              <a:buAutoNum type="arabicPeriod"/>
            </a:pPr>
            <a:r>
              <a:rPr lang="uk-UA" sz="2000" dirty="0" smtClean="0"/>
              <a:t>Розробка та впровадження </a:t>
            </a:r>
            <a:r>
              <a:rPr lang="uk-UA" sz="2000" b="1" dirty="0" smtClean="0"/>
              <a:t>міждисциплінарних</a:t>
            </a:r>
            <a:r>
              <a:rPr lang="uk-UA" sz="2000" dirty="0" smtClean="0"/>
              <a:t> ОПП та ОНП: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000" dirty="0"/>
              <a:t>ОНП (рівень маг.) Філософія +  Історія = «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Європейські студії</a:t>
            </a:r>
            <a:r>
              <a:rPr lang="uk-UA" sz="2000" dirty="0"/>
              <a:t>» (професійний стандарт «Фахівець із гуманітарних питань»)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000" dirty="0"/>
              <a:t>ОПП (рівень маг./ бак) Публічне управління та адміністрування + Право = «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Цифрова держава</a:t>
            </a:r>
            <a:r>
              <a:rPr lang="uk-UA" sz="2000" dirty="0"/>
              <a:t>»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000" dirty="0"/>
              <a:t>ОПП з елементами </a:t>
            </a:r>
            <a:r>
              <a:rPr lang="uk-UA" sz="2000" dirty="0" err="1" smtClean="0"/>
              <a:t>міждсциплінарності</a:t>
            </a:r>
            <a:r>
              <a:rPr lang="uk-UA" sz="2000" dirty="0" smtClean="0"/>
              <a:t> </a:t>
            </a:r>
            <a:r>
              <a:rPr lang="uk-UA" sz="2000" dirty="0"/>
              <a:t>«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Публічне управління та штучний інтелект</a:t>
            </a:r>
            <a:r>
              <a:rPr lang="uk-UA" sz="2000" dirty="0"/>
              <a:t>» (друга вища, </a:t>
            </a:r>
            <a:r>
              <a:rPr lang="uk-UA" sz="2000" dirty="0" smtClean="0"/>
              <a:t>НАДС)</a:t>
            </a:r>
          </a:p>
          <a:p>
            <a:pPr marL="0" lvl="1"/>
            <a:r>
              <a:rPr lang="uk-UA" sz="2000" dirty="0" smtClean="0"/>
              <a:t>4. Збільшення </a:t>
            </a:r>
            <a:r>
              <a:rPr lang="uk-UA" sz="2000" dirty="0"/>
              <a:t>публікаційної активності у виданнях, що індексуються у б/д </a:t>
            </a:r>
            <a:r>
              <a:rPr lang="en-US" sz="2000" dirty="0"/>
              <a:t>Scopus / </a:t>
            </a:r>
            <a:r>
              <a:rPr lang="en-US" sz="2000" dirty="0" err="1"/>
              <a:t>WoS</a:t>
            </a:r>
            <a:r>
              <a:rPr lang="uk-UA" sz="2000" dirty="0"/>
              <a:t>, </a:t>
            </a:r>
            <a:r>
              <a:rPr lang="uk-UA" sz="2000" dirty="0" smtClean="0"/>
              <a:t>видання монографій із грифом КПІ ім. Ігоря Сікорського</a:t>
            </a:r>
          </a:p>
          <a:p>
            <a:pPr marL="0" lvl="1"/>
            <a:r>
              <a:rPr lang="uk-UA" sz="2000" dirty="0" smtClean="0"/>
              <a:t>5. Збільшення </a:t>
            </a:r>
            <a:r>
              <a:rPr lang="uk-UA" sz="2000" dirty="0"/>
              <a:t>кількості заявок в межах </a:t>
            </a:r>
            <a:r>
              <a:rPr lang="uk-UA" sz="2000" dirty="0" err="1"/>
              <a:t>проєктно-грантової</a:t>
            </a:r>
            <a:r>
              <a:rPr lang="uk-UA" sz="2000" dirty="0"/>
              <a:t> діяльності</a:t>
            </a:r>
            <a:endParaRPr lang="ru-RU" sz="2000" dirty="0"/>
          </a:p>
        </p:txBody>
      </p:sp>
      <p:pic>
        <p:nvPicPr>
          <p:cNvPr id="4098" name="Picture 2" descr="C:\Users\TPU\Downloads\Школа д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99" y="1820862"/>
            <a:ext cx="3716867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4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PU\Downloads\photo171092483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11" y="4101702"/>
            <a:ext cx="3140018" cy="235501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PU\Downloads\msg468527134-307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009">
            <a:off x="8946425" y="1185003"/>
            <a:ext cx="2783590" cy="208769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14" y="248884"/>
            <a:ext cx="8419018" cy="822037"/>
          </a:xfrm>
        </p:spPr>
        <p:txBody>
          <a:bodyPr/>
          <a:lstStyle/>
          <a:p>
            <a:r>
              <a:rPr lang="uk-UA" sz="3200" dirty="0" smtClean="0"/>
              <a:t>Головні досягнення 2023 року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71603" y="1297258"/>
            <a:ext cx="8048531" cy="530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ts val="1400"/>
              </a:lnSpc>
              <a:buAutoNum type="arabicPeriod"/>
            </a:pPr>
            <a:r>
              <a:rPr lang="uk-UA" sz="1500" dirty="0" smtClean="0"/>
              <a:t>Виведення в режим </a:t>
            </a:r>
            <a:r>
              <a:rPr lang="uk-UA" sz="1500" b="1" dirty="0" err="1" smtClean="0">
                <a:solidFill>
                  <a:schemeClr val="accent1">
                    <a:lumMod val="75000"/>
                  </a:schemeClr>
                </a:solidFill>
              </a:rPr>
              <a:t>офлайн</a:t>
            </a:r>
            <a:r>
              <a:rPr lang="uk-UA" sz="1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500" dirty="0" smtClean="0"/>
              <a:t>студентів 2 курсу</a:t>
            </a:r>
          </a:p>
          <a:p>
            <a:pPr marL="180975" indent="-180975">
              <a:lnSpc>
                <a:spcPts val="1400"/>
              </a:lnSpc>
              <a:buAutoNum type="arabicPeriod"/>
            </a:pPr>
            <a:endParaRPr lang="uk-UA" sz="1100" dirty="0"/>
          </a:p>
          <a:p>
            <a:pPr marL="180975" indent="-180975">
              <a:lnSpc>
                <a:spcPts val="1400"/>
              </a:lnSpc>
              <a:buAutoNum type="arabicPeriod"/>
            </a:pPr>
            <a:r>
              <a:rPr lang="uk-UA" sz="1500" dirty="0" smtClean="0"/>
              <a:t>Проведена успішна акредитація 4 освітніх програм, отримана </a:t>
            </a:r>
            <a:r>
              <a:rPr lang="uk-UA" sz="1500" b="1" dirty="0" smtClean="0"/>
              <a:t>ВЗІРЦЕВА</a:t>
            </a:r>
            <a:r>
              <a:rPr lang="uk-UA" sz="1500" dirty="0" smtClean="0"/>
              <a:t> акредитація ОПП «</a:t>
            </a:r>
            <a:r>
              <a:rPr lang="uk-UA" sz="1500" b="1" dirty="0" smtClean="0"/>
              <a:t>Врегулювання конфліктів та медіація</a:t>
            </a:r>
            <a:r>
              <a:rPr lang="uk-UA" sz="1500" dirty="0" smtClean="0"/>
              <a:t>» (гарант: </a:t>
            </a:r>
            <a:r>
              <a:rPr lang="uk-UA" sz="1500" dirty="0" err="1" smtClean="0"/>
              <a:t>Багінський</a:t>
            </a:r>
            <a:r>
              <a:rPr lang="uk-UA" sz="1500" dirty="0" smtClean="0"/>
              <a:t> А.В., каф. соціології)</a:t>
            </a:r>
          </a:p>
          <a:p>
            <a:pPr marL="180975" indent="-180975">
              <a:lnSpc>
                <a:spcPts val="1400"/>
              </a:lnSpc>
              <a:buAutoNum type="arabicPeriod"/>
            </a:pPr>
            <a:endParaRPr lang="uk-UA" sz="1200" dirty="0"/>
          </a:p>
          <a:p>
            <a:pPr marL="180975" indent="-180975">
              <a:lnSpc>
                <a:spcPts val="1400"/>
              </a:lnSpc>
              <a:buAutoNum type="arabicPeriod"/>
            </a:pPr>
            <a:r>
              <a:rPr lang="uk-UA" sz="1500" dirty="0" smtClean="0"/>
              <a:t>Проведено </a:t>
            </a:r>
            <a:r>
              <a:rPr lang="uk-UA" sz="1500" b="1" dirty="0" smtClean="0"/>
              <a:t>5 успішних захистів докторів філософії</a:t>
            </a:r>
            <a:r>
              <a:rPr lang="uk-UA" sz="1500" dirty="0" smtClean="0"/>
              <a:t>, 2 захисти плануються у найближчий час</a:t>
            </a:r>
          </a:p>
          <a:p>
            <a:pPr marL="180975" indent="-180975">
              <a:lnSpc>
                <a:spcPts val="1400"/>
              </a:lnSpc>
              <a:buAutoNum type="arabicPeriod"/>
            </a:pPr>
            <a:endParaRPr lang="uk-UA" sz="1200" dirty="0"/>
          </a:p>
          <a:p>
            <a:pPr marL="180975" indent="-180975">
              <a:lnSpc>
                <a:spcPts val="1400"/>
              </a:lnSpc>
              <a:buAutoNum type="arabicPeriod"/>
            </a:pPr>
            <a:r>
              <a:rPr lang="uk-UA" sz="1500" dirty="0" smtClean="0"/>
              <a:t>Вперше проведено та </a:t>
            </a:r>
            <a:r>
              <a:rPr lang="uk-UA" sz="1500" b="1" dirty="0" smtClean="0"/>
              <a:t>успішно складено 100% здобувачами ЄДКІ</a:t>
            </a:r>
            <a:r>
              <a:rPr lang="uk-UA" sz="1500" dirty="0" smtClean="0"/>
              <a:t> за спеціальностями «Право» та «Публічне управління та адміністрування»</a:t>
            </a:r>
          </a:p>
          <a:p>
            <a:pPr marL="180975" indent="-180975">
              <a:lnSpc>
                <a:spcPts val="1400"/>
              </a:lnSpc>
              <a:buAutoNum type="arabicPeriod"/>
            </a:pPr>
            <a:endParaRPr lang="uk-UA" sz="1050" dirty="0"/>
          </a:p>
          <a:p>
            <a:pPr marL="180975" indent="-180975">
              <a:lnSpc>
                <a:spcPts val="1400"/>
              </a:lnSpc>
              <a:buFontTx/>
              <a:buAutoNum type="arabicPeriod"/>
            </a:pPr>
            <a:r>
              <a:rPr lang="uk-UA" sz="1500" dirty="0" smtClean="0"/>
              <a:t>Залучення коштів в межах </a:t>
            </a:r>
            <a:r>
              <a:rPr lang="uk-UA" sz="1500" b="1" dirty="0" smtClean="0"/>
              <a:t>4 міжнародних освітніх та наукових </a:t>
            </a:r>
            <a:r>
              <a:rPr lang="uk-UA" sz="1500" b="1" dirty="0" err="1" smtClean="0"/>
              <a:t>проєктів</a:t>
            </a:r>
            <a:r>
              <a:rPr lang="uk-UA" sz="1500" b="1" dirty="0" smtClean="0"/>
              <a:t> </a:t>
            </a:r>
            <a:r>
              <a:rPr lang="uk-UA" sz="1500" dirty="0" smtClean="0"/>
              <a:t>(кафедра соціології, </a:t>
            </a:r>
            <a:r>
              <a:rPr lang="uk-UA" sz="1500" dirty="0" err="1" smtClean="0"/>
              <a:t>кТПУ</a:t>
            </a:r>
            <a:r>
              <a:rPr lang="uk-UA" sz="1500" dirty="0" smtClean="0"/>
              <a:t>, кафедра філософії та </a:t>
            </a:r>
            <a:r>
              <a:rPr lang="uk-UA" sz="1500" dirty="0" err="1" smtClean="0"/>
              <a:t>кІВПП</a:t>
            </a:r>
            <a:r>
              <a:rPr lang="uk-UA" sz="1500" dirty="0" smtClean="0"/>
              <a:t>): </a:t>
            </a:r>
            <a:r>
              <a:rPr lang="es-ES" sz="1500" b="1" dirty="0"/>
              <a:t>Jean Monnet </a:t>
            </a:r>
            <a:r>
              <a:rPr lang="es-ES" sz="1500" b="1" dirty="0" smtClean="0"/>
              <a:t>Actions</a:t>
            </a:r>
            <a:r>
              <a:rPr lang="uk-UA" sz="1500" b="1" dirty="0" smtClean="0"/>
              <a:t>, </a:t>
            </a:r>
            <a:r>
              <a:rPr lang="ru-RU" sz="1500" b="1" dirty="0" err="1"/>
              <a:t>грантовий</a:t>
            </a:r>
            <a:r>
              <a:rPr lang="ru-RU" sz="1500" b="1" dirty="0"/>
              <a:t> проект </a:t>
            </a:r>
            <a:r>
              <a:rPr lang="ru-RU" sz="1500" b="1" dirty="0" err="1"/>
              <a:t>від</a:t>
            </a:r>
            <a:r>
              <a:rPr lang="ru-RU" sz="1500" b="1" dirty="0"/>
              <a:t> </a:t>
            </a:r>
            <a:r>
              <a:rPr lang="ru-RU" sz="1500" b="1" dirty="0" err="1"/>
              <a:t>Шведського</a:t>
            </a:r>
            <a:r>
              <a:rPr lang="ru-RU" sz="1500" b="1" dirty="0"/>
              <a:t> </a:t>
            </a:r>
            <a:r>
              <a:rPr lang="ru-RU" sz="1500" b="1" dirty="0" err="1" smtClean="0"/>
              <a:t>інституту</a:t>
            </a:r>
            <a:r>
              <a:rPr lang="ru-RU" sz="1500" b="1" dirty="0" smtClean="0"/>
              <a:t>, </a:t>
            </a:r>
            <a:r>
              <a:rPr lang="uk-UA" sz="1500" b="1" dirty="0" err="1"/>
              <a:t>Erasmus+</a:t>
            </a:r>
            <a:r>
              <a:rPr lang="uk-UA" sz="1500" b="1" dirty="0"/>
              <a:t> (KA2</a:t>
            </a:r>
            <a:r>
              <a:rPr lang="uk-UA" sz="1500" dirty="0" smtClean="0"/>
              <a:t>), </a:t>
            </a:r>
            <a:r>
              <a:rPr lang="es-ES" sz="1500" b="1" dirty="0"/>
              <a:t>Visegrad+ </a:t>
            </a:r>
            <a:r>
              <a:rPr lang="es-ES" sz="1500" b="1" dirty="0" smtClean="0"/>
              <a:t>Grants</a:t>
            </a:r>
            <a:endParaRPr lang="uk-UA" sz="1500" b="1" dirty="0" smtClean="0"/>
          </a:p>
          <a:p>
            <a:pPr marL="180975" indent="-180975">
              <a:lnSpc>
                <a:spcPts val="1400"/>
              </a:lnSpc>
              <a:buFontTx/>
              <a:buAutoNum type="arabicPeriod"/>
            </a:pPr>
            <a:endParaRPr lang="uk-UA" sz="600" b="1" dirty="0" smtClean="0"/>
          </a:p>
          <a:p>
            <a:pPr marL="180975" indent="-180975">
              <a:lnSpc>
                <a:spcPts val="1400"/>
              </a:lnSpc>
              <a:buFontTx/>
              <a:buAutoNum type="arabicPeriod"/>
            </a:pPr>
            <a:r>
              <a:rPr lang="uk-UA" sz="1500" dirty="0" smtClean="0"/>
              <a:t>Сформована група із </a:t>
            </a:r>
            <a:r>
              <a:rPr lang="uk-UA" sz="1500" b="1" dirty="0" smtClean="0"/>
              <a:t>15 здобувачів-іноземців</a:t>
            </a:r>
            <a:r>
              <a:rPr lang="uk-UA" sz="1500" dirty="0" smtClean="0"/>
              <a:t>, що навчаються за ОПП «Врегулювання </a:t>
            </a:r>
            <a:r>
              <a:rPr lang="uk-UA" sz="1500" dirty="0" err="1" smtClean="0"/>
              <a:t>конфлітків</a:t>
            </a:r>
            <a:r>
              <a:rPr lang="uk-UA" sz="1500" dirty="0" smtClean="0"/>
              <a:t> та медіація» (каф. соціології)</a:t>
            </a:r>
          </a:p>
          <a:p>
            <a:pPr marL="180975" indent="-180975">
              <a:lnSpc>
                <a:spcPts val="1400"/>
              </a:lnSpc>
              <a:buAutoNum type="arabicPeriod"/>
            </a:pPr>
            <a:endParaRPr lang="uk-UA" sz="1100" dirty="0" smtClean="0"/>
          </a:p>
          <a:p>
            <a:pPr marL="180975" indent="-180975">
              <a:lnSpc>
                <a:spcPts val="1400"/>
              </a:lnSpc>
              <a:buAutoNum type="arabicPeriod"/>
            </a:pPr>
            <a:r>
              <a:rPr lang="uk-UA" sz="1500" b="1" dirty="0" smtClean="0"/>
              <a:t>Перший випуск </a:t>
            </a:r>
            <a:r>
              <a:rPr lang="uk-UA" sz="1500" dirty="0" smtClean="0"/>
              <a:t>здобувачів, що навчаються на ОПП «Публічне адміністрування та електронне урядування фінансування НАДС</a:t>
            </a:r>
          </a:p>
          <a:p>
            <a:pPr marL="180975" indent="-180975">
              <a:lnSpc>
                <a:spcPts val="1400"/>
              </a:lnSpc>
              <a:buAutoNum type="arabicPeriod"/>
            </a:pPr>
            <a:endParaRPr lang="uk-UA" sz="1100" dirty="0"/>
          </a:p>
          <a:p>
            <a:pPr marL="180975" indent="-180975">
              <a:lnSpc>
                <a:spcPts val="1400"/>
              </a:lnSpc>
              <a:buAutoNum type="arabicPeriod"/>
            </a:pPr>
            <a:r>
              <a:rPr lang="uk-UA" sz="1500" dirty="0" smtClean="0"/>
              <a:t>Чергова перемога у конкурсі НАДС «</a:t>
            </a:r>
            <a:r>
              <a:rPr lang="uk-UA" sz="1500" b="1" dirty="0" smtClean="0"/>
              <a:t>Освітні інновації у системі професійного навчання</a:t>
            </a:r>
            <a:r>
              <a:rPr lang="uk-UA" sz="1500" dirty="0" smtClean="0"/>
              <a:t>» (Розробник: </a:t>
            </a:r>
            <a:r>
              <a:rPr lang="uk-UA" sz="1500" dirty="0" err="1" smtClean="0"/>
              <a:t>Цимбаленко</a:t>
            </a:r>
            <a:r>
              <a:rPr lang="uk-UA" sz="1500" dirty="0" smtClean="0"/>
              <a:t> Яна Юріївна, </a:t>
            </a:r>
            <a:r>
              <a:rPr lang="uk-UA" sz="1500" dirty="0" err="1" smtClean="0"/>
              <a:t>кТПУ</a:t>
            </a:r>
            <a:r>
              <a:rPr lang="uk-UA" sz="1500" dirty="0" smtClean="0"/>
              <a:t>)</a:t>
            </a:r>
          </a:p>
          <a:p>
            <a:pPr marL="180975" indent="-180975">
              <a:lnSpc>
                <a:spcPts val="1400"/>
              </a:lnSpc>
              <a:buAutoNum type="arabicPeriod"/>
            </a:pPr>
            <a:endParaRPr lang="uk-UA" sz="1200" dirty="0"/>
          </a:p>
          <a:p>
            <a:pPr marL="180975" indent="-180975">
              <a:lnSpc>
                <a:spcPts val="1400"/>
              </a:lnSpc>
              <a:buAutoNum type="arabicPeriod"/>
            </a:pPr>
            <a:r>
              <a:rPr lang="uk-UA" sz="1500" dirty="0" smtClean="0"/>
              <a:t>Запуск програми підвищення кваліфікації «</a:t>
            </a:r>
            <a:r>
              <a:rPr lang="uk-UA" sz="1500" b="1" dirty="0" smtClean="0"/>
              <a:t>Військова психологія</a:t>
            </a:r>
            <a:r>
              <a:rPr lang="uk-UA" sz="1500" dirty="0" smtClean="0"/>
              <a:t>» (кафедра філософії та кафедра психології та педагогіки)</a:t>
            </a:r>
          </a:p>
          <a:p>
            <a:pPr marL="180975" indent="-180975">
              <a:lnSpc>
                <a:spcPts val="1400"/>
              </a:lnSpc>
              <a:buAutoNum type="arabicPeriod"/>
            </a:pPr>
            <a:endParaRPr lang="uk-UA" sz="1000" dirty="0" smtClean="0"/>
          </a:p>
          <a:p>
            <a:pPr marL="180975" indent="-180975">
              <a:lnSpc>
                <a:spcPts val="1400"/>
              </a:lnSpc>
              <a:buAutoNum type="arabicPeriod"/>
            </a:pPr>
            <a:r>
              <a:rPr lang="uk-UA" sz="1500" dirty="0" smtClean="0"/>
              <a:t>Запуск гуртка </a:t>
            </a:r>
            <a:r>
              <a:rPr lang="uk-UA" sz="1500" dirty="0" err="1" smtClean="0"/>
              <a:t>соціогуманітарного</a:t>
            </a:r>
            <a:r>
              <a:rPr lang="uk-UA" sz="1500" dirty="0" smtClean="0"/>
              <a:t> спрямування «</a:t>
            </a:r>
            <a:r>
              <a:rPr lang="en-US" sz="1500" b="1" dirty="0"/>
              <a:t>Global communication</a:t>
            </a:r>
            <a:r>
              <a:rPr lang="uk-UA" sz="1500" b="1" dirty="0"/>
              <a:t>» </a:t>
            </a:r>
            <a:r>
              <a:rPr lang="uk-UA" sz="1500" dirty="0" smtClean="0"/>
              <a:t>(керівник: Коломієць Т.В., </a:t>
            </a:r>
            <a:r>
              <a:rPr lang="uk-UA" sz="1500" dirty="0" err="1" smtClean="0"/>
              <a:t>каф.соціології</a:t>
            </a:r>
            <a:r>
              <a:rPr lang="uk-UA" sz="1500" dirty="0" smtClean="0"/>
              <a:t>)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41098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A52E544-BA1B-055B-E516-381E3972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14" y="311724"/>
            <a:ext cx="8592124" cy="822037"/>
          </a:xfrm>
        </p:spPr>
        <p:txBody>
          <a:bodyPr/>
          <a:lstStyle/>
          <a:p>
            <a:r>
              <a:rPr lang="uk-UA" dirty="0" err="1">
                <a:solidFill>
                  <a:schemeClr val="bg1"/>
                </a:solidFill>
              </a:rPr>
              <a:t>Бакалаврат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2023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uk-UA" b="0" dirty="0">
                <a:solidFill>
                  <a:schemeClr val="bg1"/>
                </a:solidFill>
              </a:rPr>
              <a:t>Кількість поданих заяв (денна форма)</a:t>
            </a:r>
            <a:endParaRPr lang="ru-UA" b="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F31B365-D4B1-AB30-75C5-F0A5D7D9FE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9355860"/>
              </p:ext>
            </p:extLst>
          </p:nvPr>
        </p:nvGraphicFramePr>
        <p:xfrm>
          <a:off x="174669" y="1473095"/>
          <a:ext cx="4195457" cy="4632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092906" y="5658928"/>
            <a:ext cx="1932317" cy="91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3">
            <a:extLst>
              <a:ext uri="{FF2B5EF4-FFF2-40B4-BE49-F238E27FC236}">
                <a16:creationId xmlns:a16="http://schemas.microsoft.com/office/drawing/2014/main" id="{02014052-D18E-E6F3-AB4A-20377D10E6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543230"/>
              </p:ext>
            </p:extLst>
          </p:nvPr>
        </p:nvGraphicFramePr>
        <p:xfrm>
          <a:off x="4062561" y="1595579"/>
          <a:ext cx="7479583" cy="451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29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B7AA025-00E0-2257-EECC-9068C29C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91" y="184724"/>
            <a:ext cx="8419018" cy="82203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Конкурс за заявами у 2023 році 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(</a:t>
            </a:r>
            <a:r>
              <a:rPr lang="uk-UA" dirty="0" err="1" smtClean="0">
                <a:solidFill>
                  <a:schemeClr val="bg1"/>
                </a:solidFill>
              </a:rPr>
              <a:t>бакалаврат</a:t>
            </a:r>
            <a:r>
              <a:rPr lang="uk-UA" dirty="0">
                <a:solidFill>
                  <a:schemeClr val="bg1"/>
                </a:solidFill>
              </a:rPr>
              <a:t>)</a:t>
            </a:r>
            <a:endParaRPr lang="ru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524" t="25037" r="20712" b="28666"/>
          <a:stretch/>
        </p:blipFill>
        <p:spPr>
          <a:xfrm>
            <a:off x="539750" y="1136650"/>
            <a:ext cx="1111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B7AA025-00E0-2257-EECC-9068C29C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9949"/>
            <a:ext cx="11430000" cy="1263076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РЕКОМЕНДОВАНО ВІДСОТКІВ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ВІД МАКСИМАЛЬНОГО ОБСЯГУ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(БЮДЖЕТ, ДЕННА, ПЗСО)</a:t>
            </a:r>
            <a:endParaRPr lang="ru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25000" y="5486400"/>
            <a:ext cx="2495550" cy="112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417" t="40369" r="23291" b="11595"/>
          <a:stretch/>
        </p:blipFill>
        <p:spPr>
          <a:xfrm>
            <a:off x="457200" y="1166489"/>
            <a:ext cx="11182350" cy="536766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270001" y="1083733"/>
            <a:ext cx="6773332" cy="86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B7AA025-00E0-2257-EECC-9068C29C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91" y="184724"/>
            <a:ext cx="8419018" cy="82203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Конкурс за заявами у 2023 році 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(магістратура)</a:t>
            </a:r>
            <a:endParaRPr lang="ru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0625" t="33333" r="22188" b="17222"/>
          <a:stretch/>
        </p:blipFill>
        <p:spPr>
          <a:xfrm>
            <a:off x="866775" y="1152525"/>
            <a:ext cx="104584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09032BD0-2181-102E-C94C-1407C7B03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653029"/>
              </p:ext>
            </p:extLst>
          </p:nvPr>
        </p:nvGraphicFramePr>
        <p:xfrm>
          <a:off x="1098486" y="1280014"/>
          <a:ext cx="9922600" cy="319494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0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703">
                  <a:extLst>
                    <a:ext uri="{9D8B030D-6E8A-4147-A177-3AD203B41FA5}">
                      <a16:colId xmlns:a16="http://schemas.microsoft.com/office/drawing/2014/main" val="3214663340"/>
                    </a:ext>
                  </a:extLst>
                </a:gridCol>
                <a:gridCol w="954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904">
                  <a:extLst>
                    <a:ext uri="{9D8B030D-6E8A-4147-A177-3AD203B41FA5}">
                      <a16:colId xmlns:a16="http://schemas.microsoft.com/office/drawing/2014/main" val="733967418"/>
                    </a:ext>
                  </a:extLst>
                </a:gridCol>
                <a:gridCol w="876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195">
                  <a:extLst>
                    <a:ext uri="{9D8B030D-6E8A-4147-A177-3AD203B41FA5}">
                      <a16:colId xmlns:a16="http://schemas.microsoft.com/office/drawing/2014/main" val="180948502"/>
                    </a:ext>
                  </a:extLst>
                </a:gridCol>
                <a:gridCol w="895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778">
                  <a:extLst>
                    <a:ext uri="{9D8B030D-6E8A-4147-A177-3AD203B41FA5}">
                      <a16:colId xmlns:a16="http://schemas.microsoft.com/office/drawing/2014/main" val="303432093"/>
                    </a:ext>
                  </a:extLst>
                </a:gridCol>
              </a:tblGrid>
              <a:tr h="948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100" dirty="0"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rgbClr val="BBD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kern="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Денна-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kern="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бюджет</a:t>
                      </a:r>
                      <a:endParaRPr lang="ru-RU" sz="2000" b="1" kern="100" dirty="0"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rgbClr val="BBD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kern="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Денна-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kern="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контракт</a:t>
                      </a:r>
                      <a:endParaRPr lang="ru-RU" sz="2000" b="1" kern="100" dirty="0"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rgbClr val="BBD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kern="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Заочна-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kern="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бюджет</a:t>
                      </a:r>
                      <a:endParaRPr lang="ru-RU" sz="2000" b="1" kern="100" dirty="0"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rgbClr val="BBD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kern="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Заочна-контракт</a:t>
                      </a:r>
                      <a:endParaRPr lang="ru-RU" sz="2000" b="1" kern="100" dirty="0"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rgbClr val="BBD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kern="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Рік</a:t>
                      </a:r>
                      <a:endParaRPr lang="ru-RU" sz="2000" b="1" kern="100" dirty="0"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rgbClr val="BBD2FF"/>
                    </a:solidFill>
                  </a:tcPr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ru-UA" sz="2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ru-UA" sz="2400" b="1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ru-UA" sz="2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ru-UA" sz="2400" b="1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ru-UA" sz="2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ru-UA" sz="2400" b="1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ru-UA" sz="2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ru-UA" sz="2400" b="1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198657"/>
                  </a:ext>
                </a:extLst>
              </a:tr>
              <a:tr h="410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kern="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Бакалавр</a:t>
                      </a:r>
                      <a:endParaRPr lang="ru-RU" sz="2000" b="1" kern="100" dirty="0"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rgbClr val="BBD2FF"/>
                    </a:solidFill>
                  </a:tcPr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ru-UA" sz="2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ru-UA" sz="2400" b="1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</a:t>
                      </a:r>
                      <a:endParaRPr lang="ru-UA" sz="2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5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278</a:t>
                      </a:r>
                      <a:endParaRPr lang="ru-UA" sz="2400" b="1" kern="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UA" sz="2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5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ru-UA" sz="2400" b="1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UA" sz="2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ru-UA" sz="2400" b="1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kern="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Магістр</a:t>
                      </a:r>
                      <a:endParaRPr lang="ru-RU" sz="2000" b="1" kern="100" dirty="0"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rgbClr val="BBD2FF"/>
                    </a:solidFill>
                  </a:tcPr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UA" sz="2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ru-UA" sz="2400" b="1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ru-UA" sz="2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ru-UA" sz="2400" b="1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kern="5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lang="ru-UA" sz="2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5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endParaRPr lang="ru-UA" sz="2400" b="1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ru-UA" sz="2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ru-UA" sz="2400" b="1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kern="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Всього по факультету: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 </a:t>
                      </a:r>
                      <a:r>
                        <a:rPr lang="ru-RU" sz="2000" kern="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ru-RU" sz="2000" kern="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347 </a:t>
                      </a:r>
                      <a:r>
                        <a:rPr lang="ru-RU" sz="2000" kern="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здобувачів</a:t>
                      </a:r>
                      <a:endParaRPr lang="ru-RU" sz="2000" kern="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kern="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 </a:t>
                      </a:r>
                      <a:r>
                        <a:rPr lang="ru-RU" sz="2000" b="1" kern="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ru-RU" sz="2000" b="1" kern="100" dirty="0" smtClean="0">
                          <a:solidFill>
                            <a:srgbClr val="EC660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483</a:t>
                      </a:r>
                      <a:r>
                        <a:rPr lang="ru-RU" sz="2000" b="1" kern="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1" kern="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здобувача</a:t>
                      </a:r>
                      <a:endParaRPr lang="ru-RU" sz="2000" b="1" kern="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solidFill>
                      <a:srgbClr val="BBD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  <a:endParaRPr lang="ru-UA" sz="2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ru-UA" sz="2400" b="1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1204</a:t>
                      </a:r>
                      <a:endParaRPr lang="ru-UA" sz="2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314</a:t>
                      </a:r>
                      <a:endParaRPr lang="ru-UA" sz="2400" b="1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UA" sz="2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5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endParaRPr lang="ru-UA" sz="2400" b="1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  <a:endParaRPr lang="ru-UA" sz="2400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5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ru-UA" sz="2400" b="1" kern="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4165E81-EC4B-9033-8CE8-52A4AA74E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55" y="4533626"/>
            <a:ext cx="11250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2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Для вступу на денну форму навчання за бюджетні кошти прохідний бал становив:</a:t>
            </a:r>
          </a:p>
          <a:p>
            <a:pPr lvl="0" indent="322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081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Право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– </a:t>
            </a:r>
            <a:r>
              <a:rPr lang="uk-UA" sz="2000" smtClean="0">
                <a:solidFill>
                  <a:srgbClr val="00000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182,1 </a:t>
            </a:r>
            <a:endParaRPr lang="uk-UA" sz="2000" dirty="0">
              <a:solidFill>
                <a:srgbClr val="000000"/>
              </a:solidFill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  <a:p>
            <a:pPr indent="322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054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Соціологія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– </a:t>
            </a:r>
            <a:r>
              <a:rPr lang="uk-UA" sz="2000" dirty="0" smtClean="0">
                <a:solidFill>
                  <a:srgbClr val="00000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172,3</a:t>
            </a:r>
            <a:endParaRPr lang="uk-UA" sz="2000" dirty="0">
              <a:solidFill>
                <a:srgbClr val="000000"/>
              </a:solidFill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  <a:p>
            <a:pPr lvl="0" indent="322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281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</a:t>
            </a:r>
            <a:r>
              <a:rPr kumimoji="0" lang="uk-UA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Публічне управління та адміністрування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– 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172,1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322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231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</a:t>
            </a:r>
            <a:r>
              <a:rPr kumimoji="0" lang="uk-UA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Соціальна робота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– 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155,3</a:t>
            </a:r>
          </a:p>
          <a:p>
            <a:pPr lvl="0" indent="322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053</a:t>
            </a:r>
            <a:r>
              <a:rPr lang="uk-UA" sz="2000" dirty="0" smtClean="0">
                <a:solidFill>
                  <a:srgbClr val="00000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Психологія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–</a:t>
            </a:r>
            <a:r>
              <a:rPr lang="uk-UA" sz="2000" dirty="0" smtClean="0">
                <a:solidFill>
                  <a:srgbClr val="00000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183,4</a:t>
            </a:r>
            <a:endParaRPr kumimoji="0" lang="uk-UA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Заголовок 69">
            <a:extLst>
              <a:ext uri="{FF2B5EF4-FFF2-40B4-BE49-F238E27FC236}">
                <a16:creationId xmlns:a16="http://schemas.microsoft.com/office/drawing/2014/main" id="{3B0A125B-7D80-8127-235A-AF300FD6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Підсумки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зарахування</a:t>
            </a:r>
            <a:r>
              <a:rPr lang="ru-RU" dirty="0">
                <a:solidFill>
                  <a:schemeClr val="bg1"/>
                </a:solidFill>
              </a:rPr>
              <a:t> на факультет у </a:t>
            </a:r>
            <a:r>
              <a:rPr lang="ru-RU" dirty="0" smtClean="0">
                <a:solidFill>
                  <a:schemeClr val="bg1"/>
                </a:solidFill>
              </a:rPr>
              <a:t>2023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endParaRPr lang="ru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72428" y="552260"/>
            <a:ext cx="12264428" cy="639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2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2461</Words>
  <Application>Microsoft Office PowerPoint</Application>
  <PresentationFormat>Широкоэкранный</PresentationFormat>
  <Paragraphs>370</Paragraphs>
  <Slides>32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SimSun</vt:lpstr>
      <vt:lpstr>Arial</vt:lpstr>
      <vt:lpstr>Calibri</vt:lpstr>
      <vt:lpstr>Calibri Light</vt:lpstr>
      <vt:lpstr>Exo 2 SemiBold</vt:lpstr>
      <vt:lpstr>Mangal</vt:lpstr>
      <vt:lpstr>Times New Roman</vt:lpstr>
      <vt:lpstr>Тема Office</vt:lpstr>
      <vt:lpstr>Презентация PowerPoint</vt:lpstr>
      <vt:lpstr>Презентация PowerPoint</vt:lpstr>
      <vt:lpstr>Вихідні умови – обмеження</vt:lpstr>
      <vt:lpstr>Головні досягнення 2023 року</vt:lpstr>
      <vt:lpstr>Бакалаврат 2023 Кількість поданих заяв (денна форма)</vt:lpstr>
      <vt:lpstr>Конкурс за заявами у 2023 році  (бакалаврат)</vt:lpstr>
      <vt:lpstr>РЕКОМЕНДОВАНО ВІДСОТКІВ ВІД МАКСИМАЛЬНОГО ОБСЯГУ (БЮДЖЕТ, ДЕННА, ПЗСО)</vt:lpstr>
      <vt:lpstr>Конкурс за заявами у 2023 році  (магістратура)</vt:lpstr>
      <vt:lpstr>Підсумки зарахування на факультет у 2023 році</vt:lpstr>
      <vt:lpstr>Контингент здобувачів вищої освіти ФСП Станом на 01.01.2024 року</vt:lpstr>
      <vt:lpstr>Контингент здобувачів вищої освіти ФСП</vt:lpstr>
      <vt:lpstr>Результати випуску</vt:lpstr>
      <vt:lpstr>Набір на магістерську ОПП «Публічне адміністрування та електронне урядування» за держфінансування НАДС</vt:lpstr>
      <vt:lpstr>Перемога у конкурсі кращих освітніх практик підготовки здобувачів за спеціальністю 281 ПУА</vt:lpstr>
      <vt:lpstr>Акредитацію від Національного агентства із забезпечення якості вищої освіти отримали:</vt:lpstr>
      <vt:lpstr>Зразкову акредитація від Національного агентства із забезпечення якості вищої освіти</vt:lpstr>
      <vt:lpstr>Презентация PowerPoint</vt:lpstr>
      <vt:lpstr>Участь у госпдоговірних НДР</vt:lpstr>
      <vt:lpstr>Досягнення на ФСП</vt:lpstr>
      <vt:lpstr>Здобуття ступеню PhD</vt:lpstr>
      <vt:lpstr>Науково-дослідна робота студентів</vt:lpstr>
      <vt:lpstr>Публікаційна активність у 2023 році</vt:lpstr>
      <vt:lpstr>Презентация PowerPoint</vt:lpstr>
      <vt:lpstr>Проєктно-грантова діяльність у 2023 році</vt:lpstr>
      <vt:lpstr>Проєктні заявки на конкурс </vt:lpstr>
      <vt:lpstr>Global Case Study Challenge 2023</vt:lpstr>
      <vt:lpstr>Сума надходжень до ФСП від іноземних громадян:</vt:lpstr>
      <vt:lpstr>Співробітництво зі Стенфордом</vt:lpstr>
      <vt:lpstr>Презентация PowerPoint</vt:lpstr>
      <vt:lpstr>Матеріальна база підрозділу</vt:lpstr>
      <vt:lpstr>Презентация PowerPoint</vt:lpstr>
      <vt:lpstr>Виклики та перспективи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ФСП</dc:creator>
  <cp:lastModifiedBy>ФСП</cp:lastModifiedBy>
  <cp:revision>151</cp:revision>
  <dcterms:created xsi:type="dcterms:W3CDTF">2024-02-28T07:03:52Z</dcterms:created>
  <dcterms:modified xsi:type="dcterms:W3CDTF">2024-03-21T12:15:01Z</dcterms:modified>
</cp:coreProperties>
</file>